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62" r:id="rId6"/>
  </p:sldMasterIdLst>
  <p:notesMasterIdLst>
    <p:notesMasterId r:id="rId58"/>
  </p:notesMasterIdLst>
  <p:handoutMasterIdLst>
    <p:handoutMasterId r:id="rId59"/>
  </p:handoutMasterIdLst>
  <p:sldIdLst>
    <p:sldId id="256" r:id="rId7"/>
    <p:sldId id="298" r:id="rId8"/>
    <p:sldId id="263" r:id="rId9"/>
    <p:sldId id="282" r:id="rId10"/>
    <p:sldId id="289" r:id="rId11"/>
    <p:sldId id="281" r:id="rId12"/>
    <p:sldId id="280" r:id="rId13"/>
    <p:sldId id="299" r:id="rId14"/>
    <p:sldId id="283" r:id="rId15"/>
    <p:sldId id="284" r:id="rId16"/>
    <p:sldId id="300" r:id="rId17"/>
    <p:sldId id="301" r:id="rId18"/>
    <p:sldId id="264" r:id="rId19"/>
    <p:sldId id="302" r:id="rId20"/>
    <p:sldId id="276" r:id="rId21"/>
    <p:sldId id="265" r:id="rId22"/>
    <p:sldId id="286" r:id="rId23"/>
    <p:sldId id="266" r:id="rId24"/>
    <p:sldId id="291" r:id="rId25"/>
    <p:sldId id="290" r:id="rId26"/>
    <p:sldId id="303" r:id="rId27"/>
    <p:sldId id="292" r:id="rId28"/>
    <p:sldId id="267" r:id="rId29"/>
    <p:sldId id="293" r:id="rId30"/>
    <p:sldId id="294" r:id="rId31"/>
    <p:sldId id="295" r:id="rId32"/>
    <p:sldId id="297" r:id="rId33"/>
    <p:sldId id="268" r:id="rId34"/>
    <p:sldId id="296" r:id="rId35"/>
    <p:sldId id="269" r:id="rId36"/>
    <p:sldId id="304" r:id="rId37"/>
    <p:sldId id="271" r:id="rId38"/>
    <p:sldId id="270" r:id="rId39"/>
    <p:sldId id="272" r:id="rId40"/>
    <p:sldId id="305" r:id="rId41"/>
    <p:sldId id="307" r:id="rId42"/>
    <p:sldId id="273" r:id="rId43"/>
    <p:sldId id="308" r:id="rId44"/>
    <p:sldId id="306" r:id="rId45"/>
    <p:sldId id="278" r:id="rId46"/>
    <p:sldId id="309" r:id="rId47"/>
    <p:sldId id="310" r:id="rId48"/>
    <p:sldId id="311" r:id="rId49"/>
    <p:sldId id="274" r:id="rId50"/>
    <p:sldId id="313" r:id="rId51"/>
    <p:sldId id="314" r:id="rId52"/>
    <p:sldId id="315" r:id="rId53"/>
    <p:sldId id="285" r:id="rId54"/>
    <p:sldId id="279" r:id="rId55"/>
    <p:sldId id="288" r:id="rId56"/>
    <p:sldId id="312" r:id="rId5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F00"/>
    <a:srgbClr val="288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 autoAdjust="0"/>
    <p:restoredTop sz="94670" autoAdjust="0"/>
  </p:normalViewPr>
  <p:slideViewPr>
    <p:cSldViewPr>
      <p:cViewPr>
        <p:scale>
          <a:sx n="100" d="100"/>
          <a:sy n="100" d="100"/>
        </p:scale>
        <p:origin x="-42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fld id="{4B78D48C-BBC9-4F28-84C2-7CABA0B65B80}" type="datetime1">
              <a:rPr lang="it-IT"/>
              <a:pPr>
                <a:defRPr/>
              </a:pPr>
              <a:t>26/04/2016</a:t>
            </a:fld>
            <a:endParaRPr lang="it-IT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fld id="{ACF1564C-65DE-44A7-A616-1AD1B61AA0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7114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5B4BF5-162C-49D3-BF0D-4181F3987453}" type="datetime1">
              <a:rPr lang="it-IT"/>
              <a:pPr>
                <a:defRPr/>
              </a:pPr>
              <a:t>26/04/2016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F6EC61-5FEF-4650-9A7F-06F9766884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963305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C893131C-0BD4-4809-868F-7127914B5BBB}" type="datetime1">
              <a:rPr lang="it-IT"/>
              <a:pPr>
                <a:defRPr/>
              </a:pPr>
              <a:t>26/04/2016</a:t>
            </a:fld>
            <a:endParaRPr lang="it-IT"/>
          </a:p>
        </p:txBody>
      </p:sp>
      <p:sp>
        <p:nvSpPr>
          <p:cNvPr id="102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8"/>
          <p:cNvSpPr/>
          <p:nvPr userDrawn="1"/>
        </p:nvSpPr>
        <p:spPr>
          <a:xfrm>
            <a:off x="0" y="0"/>
            <a:ext cx="9144000" cy="3702050"/>
          </a:xfrm>
          <a:prstGeom prst="rect">
            <a:avLst/>
          </a:prstGeom>
          <a:pattFill prst="dk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5" name="Picture 8" descr="INSIELlogotipo09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053138"/>
            <a:ext cx="116840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395536" y="1988840"/>
            <a:ext cx="8458200" cy="147002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95536" y="4060983"/>
            <a:ext cx="4953000" cy="1752600"/>
          </a:xfrm>
          <a:prstGeom prst="rect">
            <a:avLst/>
          </a:prstGeom>
        </p:spPr>
        <p:txBody>
          <a:bodyPr/>
          <a:lstStyle>
            <a:lvl1pPr marL="64008" indent="0" algn="l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4DC0881D-C73B-4D3F-97DC-9230AB8EE2B8}" type="datetime1">
              <a:rPr lang="it-IT"/>
              <a:pPr>
                <a:defRPr/>
              </a:pPr>
              <a:t>26/04/2016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800">
                <a:latin typeface="Georgia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8571F-1425-4469-B9EE-525C5FA94F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FE095193-779E-4707-8A3C-3514D0D4E3F3}" type="datetime1">
              <a:rPr lang="it-IT"/>
              <a:pPr>
                <a:defRPr/>
              </a:pPr>
              <a:t>26/04/2016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800">
                <a:latin typeface="Georgia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61B04-45E6-4357-AAE7-7E829934A9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4"/>
          <p:cNvSpPr txBox="1"/>
          <p:nvPr userDrawn="1"/>
        </p:nvSpPr>
        <p:spPr>
          <a:xfrm>
            <a:off x="8459788" y="6580188"/>
            <a:ext cx="387350" cy="2746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9BF02BC-01DF-4ADF-B200-5C6B9AA81EE2}" type="slidenum">
              <a:rPr lang="it-IT" sz="12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 sz="1200" dirty="0"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ttangolo arrotondato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 useBgFill="1">
        <p:nvSpPr>
          <p:cNvPr id="34" name="Rettangolo arrotondato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5" name="Rettangolo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6" name="Rettangolo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7" name="Rettangolo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8" name="Rettangolo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9" name="Rettangolo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40" name="Rettangolo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34" name="Segnaposto titolo 21"/>
          <p:cNvSpPr>
            <a:spLocks noGrp="1"/>
          </p:cNvSpPr>
          <p:nvPr>
            <p:ph type="title"/>
          </p:nvPr>
        </p:nvSpPr>
        <p:spPr bwMode="auto">
          <a:xfrm>
            <a:off x="457200" y="765175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089900" y="131763"/>
            <a:ext cx="762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52A3A6C-C12D-40B6-9F23-7A82C1CCF49E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pic>
        <p:nvPicPr>
          <p:cNvPr id="1036" name="Picture 8" descr="INSIELlogotipo09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81000" y="6197600"/>
            <a:ext cx="855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566738" indent="-457200" algn="l" rtl="0" eaLnBrk="0" fontAlgn="base" hangingPunct="0">
        <a:spcBef>
          <a:spcPts val="3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868363" indent="-457200" algn="l" rtl="0" eaLnBrk="0" fontAlgn="base" hangingPunct="0">
        <a:spcBef>
          <a:spcPts val="3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046163" indent="-342900" algn="l" rtl="0" eaLnBrk="0" fontAlgn="base" hangingPunct="0">
        <a:spcBef>
          <a:spcPts val="3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320800" indent="-342900" algn="l" rtl="0" eaLnBrk="0" fontAlgn="base" hangingPunct="0">
        <a:spcBef>
          <a:spcPts val="3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549400" indent="-342900" algn="l" rtl="0" eaLnBrk="0" fontAlgn="base" hangingPunct="0">
        <a:spcBef>
          <a:spcPts val="3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INSIELlogotipo09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8100"/>
            <a:ext cx="830262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6350" y="908050"/>
            <a:ext cx="9144000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6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-6350" y="476250"/>
            <a:ext cx="914400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-6350" y="6511925"/>
            <a:ext cx="914400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autonomielocali.regione.fvg.it/aall/opencms/AALL/SIAL/Conservazione_sostitutiva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regioneautonomafriuliveneziagiulia.spcoop.gov.it/portadidominio/servlet/spasaaj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sdi-fvg.regione.fvg.it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hyperlink" Target="http://www.faturapa.gov.it/" TargetMode="Externa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tturapa.gov.it/" TargetMode="External"/><Relationship Id="rId2" Type="http://schemas.openxmlformats.org/officeDocument/2006/relationships/hyperlink" Target="http://www.fatturapa.gov.it/export/fatturazione/it/normativa/f-2.htm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indicepa.gov.it/" TargetMode="Externa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autonomielocali.regione.fvg.it/aall/opencms/AALL/SIAL/Fatturazione_Elettronica/" TargetMode="Externa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autonomielocali.regione.fvg.it/aall/opencms/AALL/SIAL/Fatturazione_Elettronica/" TargetMode="Externa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tturapa.gov.it/" TargetMode="Externa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tturapa.gov.it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nanze.gov.it/export/download/novita2014/2014-03-31_Circolare_FE.pdf" TargetMode="Externa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mailto:fattura.elettronica@insiel.it" TargetMode="Externa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fatturapa.gov.it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ottotitolo 2"/>
          <p:cNvSpPr>
            <a:spLocks noGrp="1"/>
          </p:cNvSpPr>
          <p:nvPr>
            <p:ph type="subTitle" idx="1"/>
          </p:nvPr>
        </p:nvSpPr>
        <p:spPr bwMode="auto">
          <a:xfrm>
            <a:off x="179388" y="3844925"/>
            <a:ext cx="8713787" cy="1528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3500" eaLnBrk="1" hangingPunct="1"/>
            <a:r>
              <a:rPr lang="it-IT" sz="2800" smtClean="0">
                <a:latin typeface="Calibri" pitchFamily="34" charset="0"/>
                <a:cs typeface="Calibri" pitchFamily="34" charset="0"/>
              </a:rPr>
              <a:t>Sistema Friuli Venezia Giulia 		</a:t>
            </a:r>
            <a:endParaRPr lang="it-IT" sz="320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18" name="Titolo 1"/>
          <p:cNvSpPr txBox="1">
            <a:spLocks/>
          </p:cNvSpPr>
          <p:nvPr/>
        </p:nvSpPr>
        <p:spPr bwMode="auto">
          <a:xfrm>
            <a:off x="2090738" y="2060575"/>
            <a:ext cx="8458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it-IT" sz="4400">
                <a:cs typeface="Arial" charset="0"/>
              </a:rPr>
              <a:t>Fattura elettronica PA</a:t>
            </a:r>
          </a:p>
        </p:txBody>
      </p:sp>
      <p:pic>
        <p:nvPicPr>
          <p:cNvPr id="9219" name="Picture 2" descr="C:\Users\904972\Desktop\logo_S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349500"/>
            <a:ext cx="15589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 descr="C:\Users\904972\Desktop\riga_blu_giallo_ne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4900"/>
            <a:ext cx="9144000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6804025" y="6165850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/>
              <a:t>Febbraio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95288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7F7F7F"/>
                </a:solidFill>
              </a:rPr>
              <a:t>Il ruolo del SdI e della Regione Friuli Venezia Giulia </a:t>
            </a:r>
          </a:p>
        </p:txBody>
      </p:sp>
      <p:sp>
        <p:nvSpPr>
          <p:cNvPr id="19458" name="Rectangle 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288" y="14128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000" smtClean="0"/>
              <a:t>Ruolo di HUB della Regione come intermediario tra SdI e gli enti del territorio, sia per la ricezione che per la trasmissione, in qualità di fornitori di altre PA</a:t>
            </a:r>
          </a:p>
        </p:txBody>
      </p:sp>
      <p:pic>
        <p:nvPicPr>
          <p:cNvPr id="19459" name="Picture 4" descr="proces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349500"/>
            <a:ext cx="6340475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2627313" y="2997200"/>
            <a:ext cx="215900" cy="2303463"/>
          </a:xfrm>
          <a:prstGeom prst="rect">
            <a:avLst/>
          </a:prstGeom>
          <a:solidFill>
            <a:schemeClr val="bg2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800"/>
              <a:t>S</a:t>
            </a:r>
          </a:p>
          <a:p>
            <a:pPr algn="ctr"/>
            <a:r>
              <a:rPr lang="it-IT" sz="1800"/>
              <a:t>D</a:t>
            </a:r>
          </a:p>
          <a:p>
            <a:pPr algn="ctr"/>
            <a:r>
              <a:rPr lang="it-IT" sz="1800"/>
              <a:t>I</a:t>
            </a:r>
          </a:p>
          <a:p>
            <a:pPr algn="ctr"/>
            <a:endParaRPr lang="it-IT" sz="1800"/>
          </a:p>
          <a:p>
            <a:pPr algn="ctr"/>
            <a:r>
              <a:rPr lang="it-IT" sz="1800"/>
              <a:t>F</a:t>
            </a:r>
          </a:p>
          <a:p>
            <a:pPr algn="ctr"/>
            <a:r>
              <a:rPr lang="it-IT" sz="1800"/>
              <a:t>V</a:t>
            </a:r>
          </a:p>
          <a:p>
            <a:pPr algn="ctr"/>
            <a:r>
              <a:rPr lang="it-IT" sz="1800"/>
              <a:t>G</a:t>
            </a: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6011863" y="2924175"/>
            <a:ext cx="215900" cy="2303463"/>
          </a:xfrm>
          <a:prstGeom prst="rect">
            <a:avLst/>
          </a:prstGeom>
          <a:solidFill>
            <a:schemeClr val="bg2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800"/>
              <a:t>S</a:t>
            </a:r>
          </a:p>
          <a:p>
            <a:pPr algn="ctr"/>
            <a:r>
              <a:rPr lang="it-IT" sz="1800"/>
              <a:t>D</a:t>
            </a:r>
          </a:p>
          <a:p>
            <a:pPr algn="ctr"/>
            <a:r>
              <a:rPr lang="it-IT" sz="1800"/>
              <a:t>I</a:t>
            </a:r>
          </a:p>
          <a:p>
            <a:pPr algn="ctr"/>
            <a:endParaRPr lang="it-IT" sz="1800"/>
          </a:p>
          <a:p>
            <a:pPr algn="ctr"/>
            <a:r>
              <a:rPr lang="it-IT" sz="1800"/>
              <a:t>F</a:t>
            </a:r>
          </a:p>
          <a:p>
            <a:pPr algn="ctr"/>
            <a:r>
              <a:rPr lang="it-IT" sz="1800"/>
              <a:t>V</a:t>
            </a:r>
          </a:p>
          <a:p>
            <a:pPr algn="ctr"/>
            <a:r>
              <a:rPr lang="it-IT" sz="1800"/>
              <a:t>G</a:t>
            </a: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4140200" y="3933825"/>
            <a:ext cx="631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/>
              <a:t>SdI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Conservazione a norma delle fatture: cosa devono fare gli Enti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it-IT" sz="2000" smtClean="0"/>
          </a:p>
          <a:p>
            <a:pPr marL="609600" indent="-609600">
              <a:lnSpc>
                <a:spcPct val="80000"/>
              </a:lnSpc>
            </a:pPr>
            <a:r>
              <a:rPr lang="it-IT" sz="2400" smtClean="0"/>
              <a:t>Per attivare la conservazione, gli Enti devono: 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endParaRPr lang="it-IT" sz="900" smtClean="0"/>
          </a:p>
          <a:p>
            <a:pPr lvl="2">
              <a:lnSpc>
                <a:spcPct val="80000"/>
              </a:lnSpc>
              <a:buFont typeface="Wingdings" pitchFamily="2" charset="2"/>
              <a:buChar char="Ø"/>
            </a:pPr>
            <a:r>
              <a:rPr lang="it-IT" sz="1800" smtClean="0"/>
              <a:t>nominare al proprio interno un responsabile della conservazione e un suo sostituto;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</a:pPr>
            <a:r>
              <a:rPr lang="it-IT" sz="1800" smtClean="0"/>
              <a:t>personalizzare e adottare il Manuale di Conservazione e relativi allegati;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</a:pPr>
            <a:r>
              <a:rPr lang="it-IT" sz="1800" smtClean="0"/>
              <a:t>richiedere alla Regione l’adesione al servizio di conservazione;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</a:pPr>
            <a:r>
              <a:rPr lang="it-IT" sz="1800" smtClean="0"/>
              <a:t>approvare il modello di Disciplinare e autorizzare il firmatario alla stipula;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</a:pPr>
            <a:r>
              <a:rPr lang="it-IT" sz="1800" smtClean="0"/>
              <a:t>sottoscrivere con la Regione FVG il disciplinare per l’affidamento del servizio in outsourcing. 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endParaRPr lang="it-IT" sz="1000" smtClean="0"/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r>
              <a:rPr lang="it-IT" sz="1800" smtClean="0"/>
              <a:t>… questo prima di poter utilizzare il servizio di conservazione delle fatture fornito per tramite di SDI-FVG.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it-IT" sz="1800" smtClean="0"/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r>
              <a:rPr lang="it-IT" sz="1800" smtClean="0"/>
              <a:t>Tutta la documentazione è reperibile n</a:t>
            </a:r>
            <a:r>
              <a:rPr lang="it-IT" altLang="ja-JP" sz="1800" smtClean="0">
                <a:cs typeface="ＭＳ Ｐゴシック"/>
              </a:rPr>
              <a:t>ella pagina dedicata al Sistema delle autonomie locali del portale regionale al link: </a:t>
            </a:r>
            <a:r>
              <a:rPr lang="it-IT" sz="1800" smtClean="0"/>
              <a:t> </a:t>
            </a:r>
            <a:r>
              <a:rPr lang="it-IT" sz="1800" smtClean="0">
                <a:hlinkClick r:id="rId2"/>
              </a:rPr>
              <a:t>http://autonomielocali.regione.fvg.it/aall/opencms/AALL/SIAL/Conservazione_sostitutiva/</a:t>
            </a:r>
            <a:endParaRPr lang="it-IT" sz="1800" smtClean="0"/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it-IT" sz="1800" smtClean="0"/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it-IT" sz="1800" smtClean="0"/>
          </a:p>
          <a:p>
            <a:pPr marL="609600" indent="-609600" eaLnBrk="1" hangingPunct="1">
              <a:lnSpc>
                <a:spcPct val="80000"/>
              </a:lnSpc>
            </a:pPr>
            <a:endParaRPr lang="it-IT" sz="2000" smtClean="0"/>
          </a:p>
          <a:p>
            <a:pPr marL="609600" indent="-609600" eaLnBrk="1" hangingPunct="1">
              <a:lnSpc>
                <a:spcPct val="80000"/>
              </a:lnSpc>
            </a:pPr>
            <a:endParaRPr lang="it-IT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468313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Conservazione a norma delle fatture: cosa devono fare gli Enti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/>
            <a:endParaRPr lang="it-IT" altLang="ja-JP" sz="2800" smtClean="0">
              <a:cs typeface="ＭＳ Ｐゴシック"/>
            </a:endParaRPr>
          </a:p>
          <a:p>
            <a:pPr marL="609600" indent="-609600" eaLnBrk="1" hangingPunct="1"/>
            <a:r>
              <a:rPr lang="it-IT" altLang="ja-JP" sz="2800" smtClean="0">
                <a:cs typeface="ＭＳ Ｐゴシック"/>
              </a:rPr>
              <a:t>Per gli Enti che hanno già aderito al sistema di conservazione, sarà sufficiente aggiornare il manuale della conservazione aggiungendovi le nuove classi documentali (flusso fatture e fattura) e chiedere formalmente l’avvio del servizio. </a:t>
            </a:r>
          </a:p>
          <a:p>
            <a:pPr marL="609600" indent="-609600" eaLnBrk="1" hangingPunct="1">
              <a:buFont typeface="Arial" charset="0"/>
              <a:buNone/>
            </a:pPr>
            <a:endParaRPr lang="it-IT" altLang="ja-JP" sz="2000" smtClean="0">
              <a:cs typeface="ＭＳ Ｐゴシック"/>
            </a:endParaRPr>
          </a:p>
          <a:p>
            <a:pPr marL="609600" indent="-609600" eaLnBrk="1" hangingPunct="1"/>
            <a:r>
              <a:rPr lang="it-IT" sz="2800" smtClean="0"/>
              <a:t>Assolto questo, la conservazione delle fatture archiviate verrà attivata automaticamente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la ricezione delle fatture elettroniche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4128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algn="ctr" eaLnBrk="1" hangingPunct="1">
              <a:buFont typeface="Arial" charset="0"/>
              <a:buNone/>
            </a:pPr>
            <a:endParaRPr lang="it-IT" sz="3600" smtClean="0"/>
          </a:p>
          <a:p>
            <a:pPr marL="609600" indent="-609600" algn="ctr" eaLnBrk="1" hangingPunct="1">
              <a:buFont typeface="Arial" charset="0"/>
              <a:buNone/>
            </a:pPr>
            <a:endParaRPr lang="it-IT" sz="2400" smtClean="0"/>
          </a:p>
          <a:p>
            <a:pPr marL="609600" indent="-609600" algn="ctr" eaLnBrk="1" hangingPunct="1">
              <a:buFont typeface="Arial" charset="0"/>
              <a:buNone/>
            </a:pPr>
            <a:r>
              <a:rPr lang="it-IT" sz="4000" smtClean="0"/>
              <a:t>Funzioni di SDI-FVG</a:t>
            </a:r>
          </a:p>
          <a:p>
            <a:pPr marL="609600" indent="-609600" algn="ctr" eaLnBrk="1" hangingPunct="1">
              <a:buFont typeface="Arial" charset="0"/>
              <a:buNone/>
            </a:pPr>
            <a:r>
              <a:rPr lang="it-IT" sz="4000" smtClean="0"/>
              <a:t> per la ricezione delle</a:t>
            </a:r>
          </a:p>
          <a:p>
            <a:pPr marL="609600" indent="-609600" algn="ctr" eaLnBrk="1" hangingPunct="1">
              <a:buFont typeface="Arial" charset="0"/>
              <a:buNone/>
            </a:pPr>
            <a:r>
              <a:rPr lang="it-IT" sz="4000" smtClean="0"/>
              <a:t> fatture elettroniche</a:t>
            </a:r>
          </a:p>
          <a:p>
            <a:pPr marL="1371600" lvl="2" indent="-457200" eaLnBrk="1" hangingPunct="1">
              <a:buFont typeface="Arial" charset="0"/>
              <a:buAutoNum type="arabicPeriod"/>
            </a:pPr>
            <a:endParaRPr lang="it-IT" sz="2800" smtClean="0"/>
          </a:p>
          <a:p>
            <a:pPr marL="1371600" lvl="2" indent="-457200" eaLnBrk="1" hangingPunct="1">
              <a:buFont typeface="Arial" charset="0"/>
              <a:buAutoNum type="arabicPeriod"/>
            </a:pPr>
            <a:endParaRPr lang="it-IT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la ricezione delle fatture elettroniche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4128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r>
              <a:rPr lang="it-IT" sz="2100" u="sng" smtClean="0"/>
              <a:t>…..in pratica: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it-IT" sz="900" u="sng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it-IT" sz="2000" smtClean="0"/>
              <a:t>vediamo come funzionerà la ricezione di una fattura elettronica per un ente (Regione, comune, Azienda sanitaria,…) che aderirà al servizio di HUB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it-IT" sz="1000" smtClean="0"/>
          </a:p>
          <a:p>
            <a:pPr marL="1371600" lvl="2" indent="-4572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it-IT" sz="2000" smtClean="0"/>
              <a:t>il fornitore emetterà la fattura elettronica e la trasmetterà al SdI </a:t>
            </a:r>
          </a:p>
          <a:p>
            <a:pPr marL="1371600" lvl="2" indent="-457200" eaLnBrk="1" hangingPunct="1">
              <a:lnSpc>
                <a:spcPct val="90000"/>
              </a:lnSpc>
              <a:buFont typeface="Arial" charset="0"/>
              <a:buAutoNum type="arabicPeriod"/>
            </a:pPr>
            <a:endParaRPr lang="it-IT" sz="800" smtClean="0"/>
          </a:p>
          <a:p>
            <a:pPr marL="1371600" lvl="2" indent="-4572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it-IT" sz="2000" smtClean="0"/>
              <a:t>SdI inoltrerà la fattura alla Porta di Dominio (PDD) della Regione</a:t>
            </a:r>
          </a:p>
          <a:p>
            <a:pPr marL="1371600" lvl="2" indent="-457200" eaLnBrk="1" hangingPunct="1">
              <a:lnSpc>
                <a:spcPct val="90000"/>
              </a:lnSpc>
              <a:buFont typeface="Arial" charset="0"/>
              <a:buAutoNum type="arabicPeriod"/>
            </a:pPr>
            <a:endParaRPr lang="it-IT" sz="800" smtClean="0"/>
          </a:p>
          <a:p>
            <a:pPr marL="1371600" lvl="2" indent="-4572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it-IT" sz="2000" smtClean="0"/>
              <a:t>Il software Insiel (SDI-FVG) recepirà le fatture dalla PDD e le caricherà nel database multi ente di SDI-FVG, riconoscendo l’ente cui sono destinate …..</a:t>
            </a:r>
            <a:r>
              <a:rPr lang="it-IT" sz="2000" u="sng" smtClean="0"/>
              <a:t>il tutto a partire dal codice destinatario inserito nella fattura</a:t>
            </a:r>
            <a:r>
              <a:rPr lang="it-IT" sz="2000" smtClean="0"/>
              <a:t>.…. </a:t>
            </a:r>
          </a:p>
          <a:p>
            <a:pPr marL="1371600" lvl="2" indent="-4572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it-IT" sz="2000" smtClean="0"/>
              <a:t>gli utenti abilitati avranno a disposizione le fatture nell’interfaccia web di SDI-FVG                                   </a:t>
            </a:r>
          </a:p>
          <a:p>
            <a:pPr marL="1371600" lvl="2" indent="-457200" eaLnBrk="1" hangingPunct="1">
              <a:lnSpc>
                <a:spcPct val="90000"/>
              </a:lnSpc>
              <a:buFont typeface="Arial" charset="0"/>
              <a:buNone/>
            </a:pPr>
            <a:endParaRPr lang="it-IT" sz="2000" smtClean="0"/>
          </a:p>
          <a:p>
            <a:pPr marL="1371600" lvl="2" indent="-457200" eaLnBrk="1" hangingPunct="1">
              <a:lnSpc>
                <a:spcPct val="90000"/>
              </a:lnSpc>
              <a:buFont typeface="Arial" charset="0"/>
              <a:buAutoNum type="arabicPeriod"/>
            </a:pPr>
            <a:endParaRPr lang="it-IT" sz="2000" smtClean="0"/>
          </a:p>
          <a:p>
            <a:pPr marL="1371600" lvl="2" indent="-457200" eaLnBrk="1" hangingPunct="1">
              <a:lnSpc>
                <a:spcPct val="90000"/>
              </a:lnSpc>
              <a:buFont typeface="Arial" charset="0"/>
              <a:buAutoNum type="arabicPeriod"/>
            </a:pPr>
            <a:endParaRPr lang="it-IT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la ricezione delle fatture elettroniche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412875"/>
            <a:ext cx="8229600" cy="45259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609600" indent="-609600">
              <a:buFont typeface="Arial" charset="0"/>
              <a:buNone/>
              <a:defRPr/>
            </a:pPr>
            <a:r>
              <a:rPr lang="it-IT" sz="2000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ATTENZIONE:</a:t>
            </a:r>
          </a:p>
          <a:p>
            <a:pPr marL="609600" indent="-609600">
              <a:buFont typeface="Arial" charset="0"/>
              <a:buNone/>
              <a:defRPr/>
            </a:pPr>
            <a:endParaRPr lang="it-IT" sz="1000" u="sng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defRPr/>
            </a:pPr>
            <a:r>
              <a:rPr lang="it-IT" sz="1600" smtClean="0"/>
              <a:t>affinché SdI trasmetta le fatture tramite la porta di dominio regionale, tutti gli enti che aderiranno al servizio, dovranno innanzitutto aggiornare i dati dei propri uffici censiti in IPA per la ricezione delle fatture elettroniche con l’identificativo di qualificazione del canale SpCoop, come di seguito indicato:</a:t>
            </a:r>
          </a:p>
          <a:p>
            <a:pPr marL="609600" indent="-609600">
              <a:defRPr/>
            </a:pPr>
            <a:endParaRPr lang="it-IT" sz="1200" smtClean="0"/>
          </a:p>
        </p:txBody>
      </p:sp>
      <p:graphicFrame>
        <p:nvGraphicFramePr>
          <p:cNvPr id="28750" name="Group 78"/>
          <p:cNvGraphicFramePr>
            <a:graphicFrameLocks noGrp="1"/>
          </p:cNvGraphicFramePr>
          <p:nvPr/>
        </p:nvGraphicFramePr>
        <p:xfrm>
          <a:off x="971550" y="3213100"/>
          <a:ext cx="7345363" cy="1727200"/>
        </p:xfrm>
        <a:graphic>
          <a:graphicData uri="http://schemas.openxmlformats.org/drawingml/2006/table">
            <a:tbl>
              <a:tblPr/>
              <a:tblGrid>
                <a:gridCol w="1152525"/>
                <a:gridCol w="6192838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Canale trasmissivo</a:t>
                      </a:r>
                      <a:r>
                        <a:rPr kumimoji="0" lang="it-IT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SPCOOP</a:t>
                      </a:r>
                      <a:r>
                        <a:rPr kumimoji="0" lang="it-IT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Intermediario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it-IT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URI 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altLang="ja-JP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hlinkClick r:id="rId2"/>
                        </a:rPr>
                        <a:t>https://regioneautonomafriuliveneziagiulia.spcoop.gov.it/portadidominio/servlet/spasaaj</a:t>
                      </a:r>
                      <a:r>
                        <a:rPr kumimoji="0" lang="it-IT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 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la ricezione delle fatture elettroniche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r>
              <a:rPr lang="it-IT" altLang="ja-JP" u="sng" smtClean="0">
                <a:cs typeface="ＭＳ Ｐゴシック"/>
              </a:rPr>
              <a:t>funzioni fornite da SDI-FVG</a:t>
            </a:r>
            <a:r>
              <a:rPr lang="it-IT" altLang="ja-JP" smtClean="0">
                <a:cs typeface="ＭＳ Ｐゴシック"/>
              </a:rPr>
              <a:t> </a:t>
            </a:r>
            <a:r>
              <a:rPr lang="it-IT" sz="2800" u="sng" smtClean="0"/>
              <a:t>:</a:t>
            </a:r>
          </a:p>
          <a:p>
            <a:pPr marL="609600" indent="-609600" eaLnBrk="1" hangingPunct="1"/>
            <a:endParaRPr lang="it-IT" sz="1200" u="sng" smtClean="0"/>
          </a:p>
          <a:p>
            <a:pPr marL="609600" indent="-609600" eaLnBrk="1" hangingPunct="1"/>
            <a:r>
              <a:rPr lang="it-IT" sz="2800" smtClean="0"/>
              <a:t>visualizzazione delle fatture pervenute all’ente</a:t>
            </a:r>
          </a:p>
          <a:p>
            <a:pPr marL="609600" indent="-609600" eaLnBrk="1" hangingPunct="1"/>
            <a:r>
              <a:rPr lang="it-IT" sz="2800" smtClean="0"/>
              <a:t>protocollazione automatica nel protocollo dell’Ente </a:t>
            </a:r>
          </a:p>
          <a:p>
            <a:pPr marL="609600" indent="-609600" eaLnBrk="1" hangingPunct="1"/>
            <a:r>
              <a:rPr lang="it-IT" sz="2800" smtClean="0"/>
              <a:t>invio delle fatture al sistema di archiviazione documentale Insiel e alla conservazione a norma</a:t>
            </a:r>
          </a:p>
          <a:p>
            <a:pPr marL="609600" indent="-609600" eaLnBrk="1" hangingPunct="1"/>
            <a:r>
              <a:rPr lang="it-IT" sz="2800" smtClean="0"/>
              <a:t>funzioni di front office per i gestori delle fatture</a:t>
            </a:r>
          </a:p>
          <a:p>
            <a:pPr marL="609600" indent="-609600" eaLnBrk="1" hangingPunct="1"/>
            <a:endParaRPr lang="it-IT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la ricezione delle fatture elettroniche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endParaRPr lang="it-IT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it-IT" altLang="ja-JP" smtClean="0">
                <a:cs typeface="ＭＳ Ｐゴシック"/>
              </a:rPr>
              <a:t>L’applicativo SDI-FVG è già disponibile per gli Enti che desiderano anticipare la ricezione di fatture elettroniche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it-IT" altLang="ja-JP" smtClean="0">
                <a:cs typeface="ＭＳ Ｐゴシック"/>
              </a:rPr>
              <a:t>parallelamente le funzioni di front office sono in fase di evoluzione a seguito delle indicazioni regionali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it-IT" altLang="ja-JP" smtClean="0">
                <a:cs typeface="ＭＳ Ｐゴシック"/>
              </a:rPr>
              <a:t>sono in fase di progettazione i servizi di integrazione con i sistemi di contabilità</a:t>
            </a:r>
            <a:r>
              <a:rPr lang="it-IT" altLang="ja-JP" sz="3600" smtClean="0">
                <a:cs typeface="ＭＳ Ｐゴシック"/>
              </a:rPr>
              <a:t> </a:t>
            </a:r>
            <a:endParaRPr lang="it-IT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la ricezione delle fatture elettroniche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r>
              <a:rPr lang="it-IT" altLang="ja-JP" sz="3400" u="sng" smtClean="0">
                <a:cs typeface="ＭＳ Ｐゴシック"/>
              </a:rPr>
              <a:t>SDI-FVG: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it-IT" altLang="ja-JP" sz="3400" u="sng" smtClean="0">
                <a:cs typeface="ＭＳ Ｐゴシック"/>
              </a:rPr>
              <a:t> </a:t>
            </a:r>
            <a:r>
              <a:rPr lang="it-IT" sz="3400" u="sng" smtClean="0"/>
              <a:t>front office per i gestori delle fatture</a:t>
            </a:r>
          </a:p>
          <a:p>
            <a:pPr marL="609600" indent="-609600" eaLnBrk="1" hangingPunct="1"/>
            <a:endParaRPr lang="it-IT" sz="2000" u="sng" smtClean="0"/>
          </a:p>
          <a:p>
            <a:pPr marL="609600" indent="-609600" eaLnBrk="1" hangingPunct="1"/>
            <a:r>
              <a:rPr lang="it-IT" sz="2800" smtClean="0"/>
              <a:t>SDI-FVG è un applicativo web, accessibile dal sito</a:t>
            </a:r>
            <a:r>
              <a:rPr lang="it-IT" altLang="ja-JP" sz="2800" smtClean="0">
                <a:cs typeface="ＭＳ Ｐゴシック"/>
              </a:rPr>
              <a:t> </a:t>
            </a:r>
            <a:r>
              <a:rPr lang="it-IT" altLang="ja-JP" sz="2800" smtClean="0">
                <a:cs typeface="ＭＳ Ｐゴシック"/>
                <a:hlinkClick r:id="rId2"/>
              </a:rPr>
              <a:t>https://sdi-fvg.regione.fvg.it/</a:t>
            </a:r>
            <a:endParaRPr lang="it-IT" altLang="ja-JP" sz="2800" smtClean="0">
              <a:cs typeface="ＭＳ Ｐゴシック"/>
            </a:endParaRPr>
          </a:p>
          <a:p>
            <a:pPr marL="609600" indent="-609600" eaLnBrk="1" hangingPunct="1"/>
            <a:endParaRPr lang="it-IT" sz="2000" smtClean="0"/>
          </a:p>
          <a:p>
            <a:pPr marL="609600" indent="-609600" eaLnBrk="1" hangingPunct="1"/>
            <a:r>
              <a:rPr lang="it-IT" sz="2800" smtClean="0"/>
              <a:t>SDI-FVG permette di visualizzare le fatture che il fornitore ha inviato all’ufficio o agli uffici dell’ente</a:t>
            </a:r>
          </a:p>
          <a:p>
            <a:pPr marL="609600" indent="-609600" eaLnBrk="1" hangingPunct="1"/>
            <a:endParaRPr lang="it-IT" sz="2800" smtClean="0"/>
          </a:p>
          <a:p>
            <a:pPr marL="609600" indent="-609600" eaLnBrk="1" hangingPunct="1"/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la ricezione delle fatture elettroniche</a:t>
            </a:r>
          </a:p>
        </p:txBody>
      </p:sp>
      <p:sp>
        <p:nvSpPr>
          <p:cNvPr id="4404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r>
              <a:rPr lang="it-IT" altLang="ja-JP" sz="2000" u="sng" smtClean="0">
                <a:cs typeface="ＭＳ Ｐゴシック"/>
              </a:rPr>
              <a:t>SDI-FVG: </a:t>
            </a:r>
            <a:r>
              <a:rPr lang="it-IT" sz="2000" u="sng" smtClean="0"/>
              <a:t>front office per i gestori delle fatture</a:t>
            </a:r>
          </a:p>
          <a:p>
            <a:pPr marL="609600" indent="-609600" eaLnBrk="1" hangingPunct="1">
              <a:buFont typeface="Arial" charset="0"/>
              <a:buNone/>
            </a:pPr>
            <a:endParaRPr lang="it-IT" sz="4000" u="sng" smtClean="0"/>
          </a:p>
          <a:p>
            <a:pPr marL="609600" indent="-609600" eaLnBrk="1" hangingPunct="1"/>
            <a:endParaRPr lang="it-IT" sz="1800" u="sng" smtClean="0"/>
          </a:p>
          <a:p>
            <a:pPr marL="609600" indent="-609600" eaLnBrk="1" hangingPunct="1"/>
            <a:endParaRPr lang="it-IT" smtClean="0"/>
          </a:p>
          <a:p>
            <a:pPr marL="609600" indent="-609600" eaLnBrk="1" hangingPunct="1"/>
            <a:endParaRPr lang="it-IT" smtClean="0"/>
          </a:p>
        </p:txBody>
      </p:sp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827088" y="1844675"/>
          <a:ext cx="76327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name="Documento" r:id="rId3" imgW="6105601" imgH="4057346" progId="Word.Document.8">
                  <p:embed/>
                </p:oleObj>
              </mc:Choice>
              <mc:Fallback>
                <p:oleObj name="Documento" r:id="rId3" imgW="6105601" imgH="4057346" progId="Word.Documen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844675"/>
                        <a:ext cx="7632700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2" name="Text Box 8"/>
          <p:cNvSpPr txBox="1">
            <a:spLocks noChangeArrowheads="1"/>
          </p:cNvSpPr>
          <p:nvPr/>
        </p:nvSpPr>
        <p:spPr bwMode="auto">
          <a:xfrm>
            <a:off x="3832225" y="3305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95288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7F7F7F"/>
                </a:solidFill>
              </a:rPr>
              <a:t>Introduzione </a:t>
            </a:r>
          </a:p>
        </p:txBody>
      </p:sp>
      <p:sp>
        <p:nvSpPr>
          <p:cNvPr id="12290" name="Rectangle 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288" y="14128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it-IT" smtClean="0"/>
          </a:p>
          <a:p>
            <a:pPr algn="ctr" eaLnBrk="1" hangingPunct="1">
              <a:buFont typeface="Arial" charset="0"/>
              <a:buNone/>
            </a:pPr>
            <a:endParaRPr lang="it-IT" smtClean="0"/>
          </a:p>
          <a:p>
            <a:pPr algn="ctr" eaLnBrk="1" hangingPunct="1">
              <a:buFont typeface="Arial" charset="0"/>
              <a:buNone/>
            </a:pPr>
            <a:r>
              <a:rPr lang="it-IT" sz="4800" smtClean="0"/>
              <a:t>Sintesi Normativa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la ricezione delle fatture elettroniche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/>
            <a:endParaRPr lang="it-IT" smtClean="0"/>
          </a:p>
          <a:p>
            <a:pPr marL="609600" indent="-609600" algn="ctr" eaLnBrk="1" hangingPunct="1">
              <a:buFont typeface="Arial" charset="0"/>
              <a:buNone/>
            </a:pPr>
            <a:endParaRPr lang="it-IT" smtClean="0"/>
          </a:p>
          <a:p>
            <a:pPr marL="609600" indent="-609600" algn="ctr" eaLnBrk="1" hangingPunct="1">
              <a:buFont typeface="Arial" charset="0"/>
              <a:buNone/>
            </a:pPr>
            <a:endParaRPr lang="it-IT" smtClean="0"/>
          </a:p>
          <a:p>
            <a:pPr marL="609600" indent="-609600" algn="ctr" eaLnBrk="1" hangingPunct="1">
              <a:buFont typeface="Arial" charset="0"/>
              <a:buNone/>
            </a:pPr>
            <a:r>
              <a:rPr lang="it-IT" sz="4000" smtClean="0"/>
              <a:t>Organizzazione degli uffici</a:t>
            </a:r>
          </a:p>
          <a:p>
            <a:pPr marL="609600" indent="-609600" eaLnBrk="1" hangingPunct="1"/>
            <a:endParaRPr lang="it-IT" smtClean="0"/>
          </a:p>
          <a:p>
            <a:pPr marL="609600" indent="-609600" eaLnBrk="1" hangingPunct="1"/>
            <a:endParaRPr lang="it-IT" sz="4400" smtClean="0"/>
          </a:p>
          <a:p>
            <a:pPr marL="609600" indent="-609600" eaLnBrk="1" hangingPunct="1"/>
            <a:endParaRPr lang="it-IT" sz="4400" smtClean="0"/>
          </a:p>
          <a:p>
            <a:pPr marL="609600" indent="-609600" eaLnBrk="1" hangingPunct="1"/>
            <a:endParaRPr lang="it-IT" sz="4000" smtClean="0"/>
          </a:p>
          <a:p>
            <a:pPr marL="609600" indent="-609600" eaLnBrk="1" hangingPunct="1"/>
            <a:endParaRPr lang="it-IT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la ricezione delle fatture elettroniche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endParaRPr lang="it-IT" sz="240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it-IT" sz="2400" smtClean="0"/>
              <a:t>In SDI-FVG ho profilato l’ufficio che l’ente ha censito in IPA come destinatario di ricezione delle fatture elettroniche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it-IT" sz="100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it-IT" sz="2400" smtClean="0"/>
              <a:t>Se l’ente ha individuato e censito in IPA più uffici destinatari di fatture elettroniche, tali uffici devono essere inseriti anche in SDI-FVG con i relativi utenti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it-IT" sz="100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it-IT" sz="2400" smtClean="0"/>
              <a:t>Gli utenti abilitati vedono nella pagina web l’elenco delle fatture pervenute al proprio ufficio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it-IT" sz="100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it-IT" sz="2400" smtClean="0"/>
              <a:t>Le fatture sono visualizzabili/stampabili cliccando sul numero fattura o attivando il comando </a:t>
            </a:r>
            <a:r>
              <a:rPr lang="it-IT" sz="2400" u="sng" smtClean="0"/>
              <a:t>Visualizza fatture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it-IT" sz="2400" smtClean="0"/>
          </a:p>
          <a:p>
            <a:pPr marL="609600" indent="-609600" eaLnBrk="1" hangingPunct="1">
              <a:lnSpc>
                <a:spcPct val="90000"/>
              </a:lnSpc>
            </a:pPr>
            <a:endParaRPr lang="it-IT" sz="2400" smtClean="0"/>
          </a:p>
          <a:p>
            <a:pPr marL="609600" indent="-609600" eaLnBrk="1" hangingPunct="1">
              <a:lnSpc>
                <a:spcPct val="90000"/>
              </a:lnSpc>
            </a:pPr>
            <a:endParaRPr lang="it-IT" sz="3500" smtClean="0"/>
          </a:p>
          <a:p>
            <a:pPr marL="609600" indent="-609600" eaLnBrk="1" hangingPunct="1">
              <a:lnSpc>
                <a:spcPct val="90000"/>
              </a:lnSpc>
            </a:pPr>
            <a:endParaRPr lang="it-IT" sz="3500" smtClean="0"/>
          </a:p>
          <a:p>
            <a:pPr marL="609600" indent="-609600" eaLnBrk="1" hangingPunct="1">
              <a:lnSpc>
                <a:spcPct val="90000"/>
              </a:lnSpc>
            </a:pPr>
            <a:endParaRPr lang="it-IT" smtClean="0"/>
          </a:p>
          <a:p>
            <a:pPr marL="609600" indent="-609600" eaLnBrk="1" hangingPunct="1">
              <a:lnSpc>
                <a:spcPct val="90000"/>
              </a:lnSpc>
            </a:pP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7F7F7F"/>
                </a:solidFill>
              </a:rPr>
              <a:t>Visualizzazione fatture</a:t>
            </a:r>
            <a:endParaRPr lang="it-IT" sz="3200" smtClean="0">
              <a:solidFill>
                <a:srgbClr val="7F7F7F"/>
              </a:solidFill>
            </a:endParaRPr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4140200" y="981075"/>
          <a:ext cx="484663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" name="Acrobat Document" r:id="rId3" imgW="5668166" imgH="8019048" progId="AcroExch.Document.11">
                  <p:embed/>
                </p:oleObj>
              </mc:Choice>
              <mc:Fallback>
                <p:oleObj name="Acrobat Document" r:id="rId3" imgW="5668166" imgH="8019048" progId="AcroExch.Document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981075"/>
                        <a:ext cx="4846638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2744788" y="1484313"/>
            <a:ext cx="458787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it-IT" sz="1800"/>
          </a:p>
        </p:txBody>
      </p:sp>
      <p:sp>
        <p:nvSpPr>
          <p:cNvPr id="46087" name="Text Box 6"/>
          <p:cNvSpPr txBox="1">
            <a:spLocks noChangeArrowheads="1"/>
          </p:cNvSpPr>
          <p:nvPr/>
        </p:nvSpPr>
        <p:spPr bwMode="auto">
          <a:xfrm>
            <a:off x="539750" y="1773238"/>
            <a:ext cx="31432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/>
              <a:t>Le fatture vengono visualizzate applicando al file xml il foglio di stile del sito </a:t>
            </a:r>
            <a:r>
              <a:rPr lang="it-IT" sz="1800">
                <a:hlinkClick r:id="rId5"/>
              </a:rPr>
              <a:t>www.faturapa.gov.it</a:t>
            </a:r>
            <a:r>
              <a:rPr lang="it-IT" sz="1800"/>
              <a:t> </a:t>
            </a:r>
          </a:p>
          <a:p>
            <a:endParaRPr lang="it-IT" sz="1800"/>
          </a:p>
          <a:p>
            <a:r>
              <a:rPr lang="it-IT" sz="1800"/>
              <a:t>A fianco, si può vedere la prima parte di una fattura elettronica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la ricezione delle fatture elettroniche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8313" y="1125538"/>
            <a:ext cx="8229600" cy="452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r>
              <a:rPr lang="it-IT" altLang="ja-JP" sz="2800" u="sng" smtClean="0">
                <a:cs typeface="ＭＳ Ｐゴシック"/>
              </a:rPr>
              <a:t>SDI-FVG: </a:t>
            </a:r>
            <a:r>
              <a:rPr lang="it-IT" sz="2800" u="sng" smtClean="0"/>
              <a:t>smistamento fatture</a:t>
            </a:r>
          </a:p>
          <a:p>
            <a:pPr marL="609600" indent="-609600" eaLnBrk="1" hangingPunct="1"/>
            <a:endParaRPr lang="it-IT" sz="1600" u="sng" smtClean="0"/>
          </a:p>
          <a:p>
            <a:pPr marL="609600" indent="-609600"/>
            <a:r>
              <a:rPr lang="it-IT" sz="2000" smtClean="0"/>
              <a:t>Le fatture pervenute in SDI-FVG possono essere </a:t>
            </a:r>
            <a:r>
              <a:rPr lang="it-IT" sz="2000" u="sng" smtClean="0"/>
              <a:t>prese in carico</a:t>
            </a:r>
            <a:r>
              <a:rPr lang="it-IT" sz="2000" smtClean="0"/>
              <a:t> dall’ufficio ricevente, oppure </a:t>
            </a:r>
            <a:r>
              <a:rPr lang="it-IT" sz="2000" u="sng" smtClean="0"/>
              <a:t>smistate</a:t>
            </a:r>
            <a:r>
              <a:rPr lang="it-IT" sz="2000" smtClean="0"/>
              <a:t> ad altro ufficio dell’ente, il quale a sua volta le può prenderle in carico, </a:t>
            </a:r>
            <a:r>
              <a:rPr lang="it-IT" sz="2000" u="sng" smtClean="0"/>
              <a:t>respingerle </a:t>
            </a:r>
            <a:r>
              <a:rPr lang="it-IT" sz="2000" smtClean="0"/>
              <a:t>all’ufficio che gliele ha inviate, smistarle ad altro ufficio ancora.</a:t>
            </a:r>
          </a:p>
        </p:txBody>
      </p:sp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3492500" y="3500438"/>
            <a:ext cx="1150938" cy="2889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800"/>
              <a:t>Ente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3779838" y="4365625"/>
            <a:ext cx="900112" cy="2889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800"/>
              <a:t>Uff. 3</a:t>
            </a:r>
          </a:p>
        </p:txBody>
      </p:sp>
      <p:sp>
        <p:nvSpPr>
          <p:cNvPr id="54277" name="Rectangle 4"/>
          <p:cNvSpPr>
            <a:spLocks noChangeArrowheads="1"/>
          </p:cNvSpPr>
          <p:nvPr/>
        </p:nvSpPr>
        <p:spPr bwMode="auto">
          <a:xfrm>
            <a:off x="7092950" y="4365625"/>
            <a:ext cx="900113" cy="2873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800"/>
              <a:t>Uff. 5</a:t>
            </a:r>
          </a:p>
        </p:txBody>
      </p:sp>
      <p:sp>
        <p:nvSpPr>
          <p:cNvPr id="54278" name="Rectangle 4"/>
          <p:cNvSpPr>
            <a:spLocks noChangeArrowheads="1"/>
          </p:cNvSpPr>
          <p:nvPr/>
        </p:nvSpPr>
        <p:spPr bwMode="auto">
          <a:xfrm>
            <a:off x="539750" y="4365625"/>
            <a:ext cx="900113" cy="2889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800"/>
              <a:t>Uff. 1</a:t>
            </a:r>
          </a:p>
        </p:txBody>
      </p:sp>
      <p:sp>
        <p:nvSpPr>
          <p:cNvPr id="54279" name="Line 16"/>
          <p:cNvSpPr>
            <a:spLocks noChangeShapeType="1"/>
          </p:cNvSpPr>
          <p:nvPr/>
        </p:nvSpPr>
        <p:spPr bwMode="auto">
          <a:xfrm>
            <a:off x="4067175" y="3789363"/>
            <a:ext cx="730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280" name="Line 17"/>
          <p:cNvSpPr>
            <a:spLocks noChangeShapeType="1"/>
          </p:cNvSpPr>
          <p:nvPr/>
        </p:nvSpPr>
        <p:spPr bwMode="auto">
          <a:xfrm flipH="1">
            <a:off x="2555875" y="3789363"/>
            <a:ext cx="1296988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281" name="Line 20"/>
          <p:cNvSpPr>
            <a:spLocks noChangeShapeType="1"/>
          </p:cNvSpPr>
          <p:nvPr/>
        </p:nvSpPr>
        <p:spPr bwMode="auto">
          <a:xfrm>
            <a:off x="4284663" y="3789363"/>
            <a:ext cx="16557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282" name="Rectangle 4"/>
          <p:cNvSpPr>
            <a:spLocks noChangeArrowheads="1"/>
          </p:cNvSpPr>
          <p:nvPr/>
        </p:nvSpPr>
        <p:spPr bwMode="auto">
          <a:xfrm>
            <a:off x="2051050" y="4365625"/>
            <a:ext cx="900113" cy="2889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800"/>
              <a:t>Uff. 2</a:t>
            </a:r>
          </a:p>
        </p:txBody>
      </p:sp>
      <p:sp>
        <p:nvSpPr>
          <p:cNvPr id="54283" name="Rectangle 4"/>
          <p:cNvSpPr>
            <a:spLocks noChangeArrowheads="1"/>
          </p:cNvSpPr>
          <p:nvPr/>
        </p:nvSpPr>
        <p:spPr bwMode="auto">
          <a:xfrm>
            <a:off x="5435600" y="4365625"/>
            <a:ext cx="900113" cy="2889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800"/>
              <a:t>Uff. 4</a:t>
            </a:r>
          </a:p>
        </p:txBody>
      </p:sp>
      <p:sp>
        <p:nvSpPr>
          <p:cNvPr id="54284" name="Line 17"/>
          <p:cNvSpPr>
            <a:spLocks noChangeShapeType="1"/>
          </p:cNvSpPr>
          <p:nvPr/>
        </p:nvSpPr>
        <p:spPr bwMode="auto">
          <a:xfrm flipH="1">
            <a:off x="1042988" y="3789363"/>
            <a:ext cx="2592387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4285" name="Line 18"/>
          <p:cNvSpPr>
            <a:spLocks noChangeShapeType="1"/>
          </p:cNvSpPr>
          <p:nvPr/>
        </p:nvSpPr>
        <p:spPr bwMode="auto">
          <a:xfrm>
            <a:off x="4500563" y="3789363"/>
            <a:ext cx="29511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la ricezione delle fatture elettroniche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11188" y="1125538"/>
            <a:ext cx="8229600" cy="3959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r>
              <a:rPr lang="it-IT" altLang="ja-JP" sz="2800" u="sng" smtClean="0">
                <a:cs typeface="ＭＳ Ｐゴシック"/>
              </a:rPr>
              <a:t>SDI-FVG: </a:t>
            </a:r>
            <a:r>
              <a:rPr lang="it-IT" sz="2800" u="sng" smtClean="0"/>
              <a:t>smistamento fatture</a:t>
            </a:r>
            <a:endParaRPr lang="it-IT" u="sng" smtClean="0"/>
          </a:p>
          <a:p>
            <a:pPr marL="609600" indent="-609600" eaLnBrk="1" hangingPunct="1"/>
            <a:endParaRPr lang="it-IT" sz="1000" u="sng" smtClean="0"/>
          </a:p>
          <a:p>
            <a:pPr marL="609600" indent="-609600">
              <a:buFont typeface="Arial" charset="0"/>
              <a:buNone/>
            </a:pPr>
            <a:r>
              <a:rPr lang="it-IT" sz="2400" smtClean="0"/>
              <a:t>Esempio</a:t>
            </a:r>
          </a:p>
          <a:p>
            <a:pPr marL="609600" indent="-609600"/>
            <a:r>
              <a:rPr lang="it-IT" sz="1800" smtClean="0"/>
              <a:t>Uff.1 e Uff. 3 sono gli uffici destinatari di fatture elettroniche censiti in IPA</a:t>
            </a:r>
          </a:p>
          <a:p>
            <a:pPr marL="609600" indent="-609600"/>
            <a:r>
              <a:rPr lang="it-IT" sz="1800" smtClean="0"/>
              <a:t>Le frecce rosse rappresentano alcuni possibili percorsi di smistamento delle fatture 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3492500" y="3500438"/>
            <a:ext cx="1150938" cy="2889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800"/>
              <a:t>Ente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3851275" y="4365625"/>
            <a:ext cx="900113" cy="2889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800"/>
              <a:t>Uff. 3</a:t>
            </a:r>
          </a:p>
        </p:txBody>
      </p:sp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7092950" y="4365625"/>
            <a:ext cx="900113" cy="2873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800"/>
              <a:t>Uff. 5</a:t>
            </a:r>
          </a:p>
        </p:txBody>
      </p:sp>
      <p:sp>
        <p:nvSpPr>
          <p:cNvPr id="50182" name="Rectangle 4"/>
          <p:cNvSpPr>
            <a:spLocks noChangeArrowheads="1"/>
          </p:cNvSpPr>
          <p:nvPr/>
        </p:nvSpPr>
        <p:spPr bwMode="auto">
          <a:xfrm>
            <a:off x="539750" y="4365625"/>
            <a:ext cx="900113" cy="2889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800"/>
              <a:t>Uff. 1</a:t>
            </a:r>
          </a:p>
        </p:txBody>
      </p:sp>
      <p:sp>
        <p:nvSpPr>
          <p:cNvPr id="50183" name="Line 16"/>
          <p:cNvSpPr>
            <a:spLocks noChangeShapeType="1"/>
          </p:cNvSpPr>
          <p:nvPr/>
        </p:nvSpPr>
        <p:spPr bwMode="auto">
          <a:xfrm>
            <a:off x="4067175" y="3789363"/>
            <a:ext cx="730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0184" name="Line 17"/>
          <p:cNvSpPr>
            <a:spLocks noChangeShapeType="1"/>
          </p:cNvSpPr>
          <p:nvPr/>
        </p:nvSpPr>
        <p:spPr bwMode="auto">
          <a:xfrm flipH="1">
            <a:off x="2555875" y="3789363"/>
            <a:ext cx="1296988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0185" name="Line 20"/>
          <p:cNvSpPr>
            <a:spLocks noChangeShapeType="1"/>
          </p:cNvSpPr>
          <p:nvPr/>
        </p:nvSpPr>
        <p:spPr bwMode="auto">
          <a:xfrm>
            <a:off x="4284663" y="3789363"/>
            <a:ext cx="16557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0186" name="Rectangle 4"/>
          <p:cNvSpPr>
            <a:spLocks noChangeArrowheads="1"/>
          </p:cNvSpPr>
          <p:nvPr/>
        </p:nvSpPr>
        <p:spPr bwMode="auto">
          <a:xfrm>
            <a:off x="2051050" y="4365625"/>
            <a:ext cx="900113" cy="2889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800"/>
              <a:t>Uff. 2</a:t>
            </a:r>
          </a:p>
        </p:txBody>
      </p:sp>
      <p:sp>
        <p:nvSpPr>
          <p:cNvPr id="50187" name="Rectangle 4"/>
          <p:cNvSpPr>
            <a:spLocks noChangeArrowheads="1"/>
          </p:cNvSpPr>
          <p:nvPr/>
        </p:nvSpPr>
        <p:spPr bwMode="auto">
          <a:xfrm>
            <a:off x="5435600" y="4365625"/>
            <a:ext cx="900113" cy="2889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1800"/>
              <a:t>Uff. 4</a:t>
            </a:r>
          </a:p>
        </p:txBody>
      </p:sp>
      <p:sp>
        <p:nvSpPr>
          <p:cNvPr id="50188" name="Line 13"/>
          <p:cNvSpPr>
            <a:spLocks noChangeShapeType="1"/>
          </p:cNvSpPr>
          <p:nvPr/>
        </p:nvSpPr>
        <p:spPr bwMode="auto">
          <a:xfrm flipH="1">
            <a:off x="1042988" y="3789363"/>
            <a:ext cx="2592387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0189" name="Line 14"/>
          <p:cNvSpPr>
            <a:spLocks noChangeShapeType="1"/>
          </p:cNvSpPr>
          <p:nvPr/>
        </p:nvSpPr>
        <p:spPr bwMode="auto">
          <a:xfrm>
            <a:off x="4500563" y="3789363"/>
            <a:ext cx="29511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cxnSp>
        <p:nvCxnSpPr>
          <p:cNvPr id="50190" name="AutoShape 16"/>
          <p:cNvCxnSpPr>
            <a:cxnSpLocks noChangeShapeType="1"/>
            <a:stCxn id="50182" idx="2"/>
            <a:endCxn id="50186" idx="2"/>
          </p:cNvCxnSpPr>
          <p:nvPr/>
        </p:nvCxnSpPr>
        <p:spPr bwMode="auto">
          <a:xfrm rot="16200000" flipH="1">
            <a:off x="1745456" y="3899694"/>
            <a:ext cx="1588" cy="1511300"/>
          </a:xfrm>
          <a:prstGeom prst="bentConnector3">
            <a:avLst>
              <a:gd name="adj1" fmla="val 14400005"/>
            </a:avLst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</p:spPr>
      </p:cxnSp>
      <p:cxnSp>
        <p:nvCxnSpPr>
          <p:cNvPr id="50191" name="AutoShape 18"/>
          <p:cNvCxnSpPr>
            <a:cxnSpLocks noChangeShapeType="1"/>
            <a:stCxn id="50180" idx="2"/>
            <a:endCxn id="50181" idx="2"/>
          </p:cNvCxnSpPr>
          <p:nvPr/>
        </p:nvCxnSpPr>
        <p:spPr bwMode="auto">
          <a:xfrm rot="5400000" flipH="1" flipV="1">
            <a:off x="5922169" y="3032919"/>
            <a:ext cx="1587" cy="3241675"/>
          </a:xfrm>
          <a:prstGeom prst="bentConnector3">
            <a:avLst>
              <a:gd name="adj1" fmla="val -14400005"/>
            </a:avLst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</p:spPr>
      </p:cxnSp>
      <p:sp>
        <p:nvSpPr>
          <p:cNvPr id="50192" name="Line 19"/>
          <p:cNvSpPr>
            <a:spLocks noChangeShapeType="1"/>
          </p:cNvSpPr>
          <p:nvPr/>
        </p:nvSpPr>
        <p:spPr bwMode="auto">
          <a:xfrm>
            <a:off x="2987675" y="4508500"/>
            <a:ext cx="863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50193" name="Line 21"/>
          <p:cNvSpPr>
            <a:spLocks noChangeShapeType="1"/>
          </p:cNvSpPr>
          <p:nvPr/>
        </p:nvSpPr>
        <p:spPr bwMode="auto">
          <a:xfrm>
            <a:off x="4787900" y="4508500"/>
            <a:ext cx="6477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50194" name="Text Box 23"/>
          <p:cNvSpPr txBox="1">
            <a:spLocks noChangeArrowheads="1"/>
          </p:cNvSpPr>
          <p:nvPr/>
        </p:nvSpPr>
        <p:spPr bwMode="auto">
          <a:xfrm>
            <a:off x="663575" y="5392738"/>
            <a:ext cx="82105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/>
              <a:t>In SDI-FVG censirò anche gli uffici destinatari di fatture elettroniche </a:t>
            </a:r>
            <a:r>
              <a:rPr lang="it-IT" sz="1800" u="sng"/>
              <a:t>non</a:t>
            </a:r>
            <a:r>
              <a:rPr lang="it-IT" sz="1800"/>
              <a:t> censiti </a:t>
            </a:r>
          </a:p>
          <a:p>
            <a:r>
              <a:rPr lang="it-IT" sz="1800"/>
              <a:t>in IPA: questi potranno ricevere le fatture tramite smistamento all’interno.</a:t>
            </a:r>
          </a:p>
          <a:p>
            <a:r>
              <a:rPr lang="it-IT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la ricezione delle fatture elettroniche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576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r>
              <a:rPr lang="it-IT" altLang="ja-JP" sz="2000" smtClean="0">
                <a:cs typeface="ＭＳ Ｐゴシック"/>
              </a:rPr>
              <a:t>Per smistare </a:t>
            </a:r>
            <a:r>
              <a:rPr lang="it-IT" sz="2000" smtClean="0"/>
              <a:t>le fatture, occorre selezionarle e cliccare su </a:t>
            </a:r>
            <a:r>
              <a:rPr lang="it-IT" sz="2000" i="1" smtClean="0"/>
              <a:t>Inoltra fatture</a:t>
            </a:r>
          </a:p>
          <a:p>
            <a:pPr marL="609600" indent="-609600" eaLnBrk="1" hangingPunct="1">
              <a:buFont typeface="Arial" charset="0"/>
              <a:buNone/>
            </a:pPr>
            <a:endParaRPr lang="it-IT" sz="4000" u="sng" smtClean="0"/>
          </a:p>
          <a:p>
            <a:pPr marL="609600" indent="-609600" eaLnBrk="1" hangingPunct="1"/>
            <a:endParaRPr lang="it-IT" sz="1800" u="sng" smtClean="0"/>
          </a:p>
          <a:p>
            <a:pPr marL="609600" indent="-609600" eaLnBrk="1" hangingPunct="1"/>
            <a:endParaRPr lang="it-IT" smtClean="0"/>
          </a:p>
          <a:p>
            <a:pPr marL="609600" indent="-609600" eaLnBrk="1" hangingPunct="1"/>
            <a:endParaRPr lang="it-IT" smtClean="0"/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828675" y="1847850"/>
          <a:ext cx="7573963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3" name="Documento" r:id="rId3" imgW="6107760" imgH="4057346" progId="Word.Document.8">
                  <p:embed/>
                </p:oleObj>
              </mc:Choice>
              <mc:Fallback>
                <p:oleObj name="Documento" r:id="rId3" imgW="6107760" imgH="4057346" progId="Word.Documen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1847850"/>
                        <a:ext cx="7573963" cy="502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5" name="Text Box 5"/>
          <p:cNvSpPr txBox="1">
            <a:spLocks noChangeArrowheads="1"/>
          </p:cNvSpPr>
          <p:nvPr/>
        </p:nvSpPr>
        <p:spPr bwMode="auto">
          <a:xfrm>
            <a:off x="3832225" y="3305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sz="1800"/>
          </a:p>
        </p:txBody>
      </p:sp>
      <p:sp>
        <p:nvSpPr>
          <p:cNvPr id="48136" name="Line 9"/>
          <p:cNvSpPr>
            <a:spLocks noChangeShapeType="1"/>
          </p:cNvSpPr>
          <p:nvPr/>
        </p:nvSpPr>
        <p:spPr bwMode="auto">
          <a:xfrm flipH="1">
            <a:off x="4500563" y="1628775"/>
            <a:ext cx="2808287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8137" name="Line 11"/>
          <p:cNvSpPr>
            <a:spLocks noChangeShapeType="1"/>
          </p:cNvSpPr>
          <p:nvPr/>
        </p:nvSpPr>
        <p:spPr bwMode="auto">
          <a:xfrm flipH="1">
            <a:off x="2987675" y="1628775"/>
            <a:ext cx="144463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la ricezione delle fatture elettroniche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4213" y="1125538"/>
            <a:ext cx="7415212" cy="64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r>
              <a:rPr lang="it-IT" altLang="ja-JP" sz="2000" smtClean="0">
                <a:cs typeface="ＭＳ Ｐゴシック"/>
              </a:rPr>
              <a:t>Si apre l’elenco degli uffici dell’ente tra cui scegliere quello a cui si vuole inoltrare la fattura</a:t>
            </a:r>
            <a:endParaRPr lang="it-IT" sz="2000" smtClean="0"/>
          </a:p>
          <a:p>
            <a:pPr marL="609600" indent="-609600" eaLnBrk="1" hangingPunct="1"/>
            <a:endParaRPr lang="it-IT" sz="1800" u="sng" smtClean="0"/>
          </a:p>
          <a:p>
            <a:pPr marL="609600" indent="-609600" eaLnBrk="1" hangingPunct="1"/>
            <a:endParaRPr lang="it-IT" smtClean="0"/>
          </a:p>
          <a:p>
            <a:pPr marL="609600" indent="-609600" eaLnBrk="1" hangingPunct="1"/>
            <a:endParaRPr lang="it-IT" smtClean="0"/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828675" y="1847850"/>
          <a:ext cx="7572375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" name="Documento" r:id="rId3" imgW="6105601" imgH="4057346" progId="Word.Document.8">
                  <p:embed/>
                </p:oleObj>
              </mc:Choice>
              <mc:Fallback>
                <p:oleObj name="Documento" r:id="rId3" imgW="6105601" imgH="4057346" progId="Word.Documen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1847850"/>
                        <a:ext cx="7572375" cy="502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9" name="Text Box 5"/>
          <p:cNvSpPr txBox="1">
            <a:spLocks noChangeArrowheads="1"/>
          </p:cNvSpPr>
          <p:nvPr/>
        </p:nvSpPr>
        <p:spPr bwMode="auto">
          <a:xfrm>
            <a:off x="3832225" y="3305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la ricezione delle fatture elettroniche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8313" y="1125538"/>
            <a:ext cx="8229600" cy="452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r>
              <a:rPr lang="it-IT" altLang="ja-JP" sz="2800" u="sng" smtClean="0">
                <a:cs typeface="ＭＳ Ｐゴシック"/>
              </a:rPr>
              <a:t>SDI-FVG: </a:t>
            </a:r>
            <a:r>
              <a:rPr lang="it-IT" sz="2800" u="sng" smtClean="0"/>
              <a:t>visura fatture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it-IT" sz="1000" u="sng" smtClean="0"/>
          </a:p>
          <a:p>
            <a:pPr marL="609600" indent="-609600">
              <a:lnSpc>
                <a:spcPct val="90000"/>
              </a:lnSpc>
            </a:pPr>
            <a:r>
              <a:rPr lang="it-IT" sz="2000" smtClean="0"/>
              <a:t>Le fatture inoltrate ad un altro ufficio scompaiono dall’elenco pervenute dell’ufficio che inoltra e compaiono nell’elenco </a:t>
            </a:r>
            <a:r>
              <a:rPr lang="it-IT" sz="2000" b="1" smtClean="0"/>
              <a:t>Pervenute</a:t>
            </a:r>
            <a:r>
              <a:rPr lang="it-IT" sz="2000" smtClean="0"/>
              <a:t> dell’ufficio che le riceve</a:t>
            </a:r>
          </a:p>
          <a:p>
            <a:pPr marL="609600" indent="-609600">
              <a:lnSpc>
                <a:spcPct val="90000"/>
              </a:lnSpc>
            </a:pPr>
            <a:r>
              <a:rPr lang="it-IT" sz="2000" smtClean="0"/>
              <a:t>Le fatture inoltrate sono comunque visibili sia nell’elenco </a:t>
            </a:r>
            <a:r>
              <a:rPr lang="it-IT" sz="2000" b="1" smtClean="0"/>
              <a:t>Trattate </a:t>
            </a:r>
            <a:r>
              <a:rPr lang="it-IT" sz="2000" smtClean="0"/>
              <a:t>da dove si possono anche vedere tutti i passaggi tra uffici e le azioni che la fattura ha subito, sia nel menù </a:t>
            </a:r>
            <a:r>
              <a:rPr lang="it-IT" sz="2000" b="1" smtClean="0"/>
              <a:t>Visura generale fatture passive</a:t>
            </a:r>
            <a:r>
              <a:rPr lang="it-IT" sz="2000" smtClean="0"/>
              <a:t>, dove posso vedere tutte le fatture che l’ufficio ha ricevuto</a:t>
            </a:r>
          </a:p>
          <a:p>
            <a:pPr marL="609600" indent="-609600">
              <a:lnSpc>
                <a:spcPct val="90000"/>
              </a:lnSpc>
            </a:pPr>
            <a:r>
              <a:rPr lang="it-IT" sz="2000" smtClean="0"/>
              <a:t>L’operazione di archiviazione elimina la fattura dal menù </a:t>
            </a:r>
            <a:r>
              <a:rPr lang="it-IT" sz="2000" b="1" smtClean="0"/>
              <a:t>Gestione fatture passive</a:t>
            </a:r>
            <a:r>
              <a:rPr lang="it-IT" sz="2000" smtClean="0"/>
              <a:t>; la fattura però resta sempre visibile nel menù </a:t>
            </a:r>
            <a:r>
              <a:rPr lang="it-IT" sz="2000" b="1" smtClean="0"/>
              <a:t>Visura generale fatture passive</a:t>
            </a:r>
          </a:p>
          <a:p>
            <a:pPr marL="609600" indent="-609600">
              <a:lnSpc>
                <a:spcPct val="90000"/>
              </a:lnSpc>
            </a:pPr>
            <a:r>
              <a:rPr lang="it-IT" sz="2000" smtClean="0"/>
              <a:t>Oltre all’unico ruolo di gestore fatture passive, è’ previsto un ruolo di </a:t>
            </a:r>
            <a:r>
              <a:rPr lang="it-IT" sz="2000" b="1" smtClean="0"/>
              <a:t>supervisore</a:t>
            </a:r>
            <a:r>
              <a:rPr lang="it-IT" sz="2000" smtClean="0"/>
              <a:t> che consente di vedere </a:t>
            </a:r>
            <a:r>
              <a:rPr lang="it-IT" sz="2000" u="sng" smtClean="0"/>
              <a:t>tutte le fatture di tutti gli uffici dell’ente</a:t>
            </a:r>
            <a:r>
              <a:rPr lang="it-IT" sz="2000" smtClean="0"/>
              <a:t>, in qualunque stato esse si trovino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la ricezione delle fatture elettroniche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it-IT" altLang="ja-JP" sz="2600" u="sng" smtClean="0">
                <a:cs typeface="ＭＳ Ｐゴシック"/>
              </a:rPr>
              <a:t>Organizzazione uffici dell’ ente in SDI-FVG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it-IT" sz="2600" u="sng" smtClean="0"/>
              <a:t>Riassunto: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endParaRPr lang="it-IT" sz="1600" u="sng" smtClean="0"/>
          </a:p>
          <a:p>
            <a:pPr marL="609600" indent="-609600">
              <a:lnSpc>
                <a:spcPct val="80000"/>
              </a:lnSpc>
            </a:pPr>
            <a:r>
              <a:rPr lang="it-IT" sz="2000" smtClean="0"/>
              <a:t>in SDI-FVG è necessario profilare l’ente in uffici, utilizzando il </a:t>
            </a:r>
            <a:r>
              <a:rPr lang="it-IT" sz="2000" b="1" smtClean="0"/>
              <a:t>master data delle strutture organizzative</a:t>
            </a:r>
            <a:r>
              <a:rPr lang="it-IT" sz="2000" smtClean="0"/>
              <a:t>  </a:t>
            </a:r>
          </a:p>
          <a:p>
            <a:pPr marL="609600" indent="-609600">
              <a:lnSpc>
                <a:spcPct val="80000"/>
              </a:lnSpc>
            </a:pPr>
            <a:endParaRPr lang="it-IT" sz="900" smtClean="0"/>
          </a:p>
          <a:p>
            <a:pPr marL="609600" indent="-609600">
              <a:lnSpc>
                <a:spcPct val="80000"/>
              </a:lnSpc>
            </a:pPr>
            <a:r>
              <a:rPr lang="it-IT" sz="2000" smtClean="0"/>
              <a:t>occorre censire </a:t>
            </a:r>
            <a:r>
              <a:rPr lang="it-IT" sz="2000" u="sng" smtClean="0"/>
              <a:t>almeno</a:t>
            </a:r>
            <a:r>
              <a:rPr lang="it-IT" sz="2000" smtClean="0"/>
              <a:t> le strutture corrispondenti agli uffici di fatturazione elettronica presenti in IPA </a:t>
            </a:r>
          </a:p>
          <a:p>
            <a:pPr marL="609600" indent="-609600">
              <a:lnSpc>
                <a:spcPct val="80000"/>
              </a:lnSpc>
            </a:pPr>
            <a:endParaRPr lang="it-IT" sz="1000" smtClean="0"/>
          </a:p>
          <a:p>
            <a:pPr marL="609600" indent="-609600">
              <a:lnSpc>
                <a:spcPct val="80000"/>
              </a:lnSpc>
            </a:pPr>
            <a:r>
              <a:rPr lang="it-IT" sz="2000" smtClean="0"/>
              <a:t>occorre censire anche gli altri uffici che riceveranno le fatture tramite smistamento.</a:t>
            </a:r>
          </a:p>
          <a:p>
            <a:pPr marL="609600" indent="-609600">
              <a:lnSpc>
                <a:spcPct val="80000"/>
              </a:lnSpc>
            </a:pPr>
            <a:endParaRPr lang="it-IT" sz="1000" smtClean="0"/>
          </a:p>
          <a:p>
            <a:pPr marL="609600" indent="-609600">
              <a:lnSpc>
                <a:spcPct val="80000"/>
              </a:lnSpc>
            </a:pPr>
            <a:r>
              <a:rPr lang="it-IT" sz="2000" smtClean="0"/>
              <a:t>ci si può appoggiare anche ad una struttura organizzativa completa che risponde a scopi più ampi della fatturazione elettronica (ad es. per la formazione)</a:t>
            </a:r>
          </a:p>
          <a:p>
            <a:pPr marL="609600" indent="-609600">
              <a:lnSpc>
                <a:spcPct val="80000"/>
              </a:lnSpc>
            </a:pPr>
            <a:endParaRPr lang="it-IT" sz="1000" smtClean="0"/>
          </a:p>
          <a:p>
            <a:pPr marL="609600" indent="-609600">
              <a:lnSpc>
                <a:spcPct val="80000"/>
              </a:lnSpc>
            </a:pPr>
            <a:r>
              <a:rPr lang="it-IT" sz="2000" smtClean="0"/>
              <a:t>(ovviamente per ogni ufficio devono essere rilevati anche gli utenti</a:t>
            </a:r>
            <a:r>
              <a:rPr lang="it-IT" sz="2400" smtClean="0"/>
              <a:t>) </a:t>
            </a:r>
            <a:endParaRPr lang="it-IT" altLang="ja-JP" sz="2400" smtClean="0">
              <a:cs typeface="ＭＳ Ｐゴシック"/>
            </a:endParaRPr>
          </a:p>
          <a:p>
            <a:pPr marL="609600" indent="-609600">
              <a:lnSpc>
                <a:spcPct val="80000"/>
              </a:lnSpc>
            </a:pPr>
            <a:endParaRPr lang="it-IT" sz="2000" smtClean="0"/>
          </a:p>
          <a:p>
            <a:pPr marL="609600" indent="-609600" eaLnBrk="1" hangingPunct="1">
              <a:lnSpc>
                <a:spcPct val="80000"/>
              </a:lnSpc>
            </a:pPr>
            <a:endParaRPr lang="it-IT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la ricezione delle fatture elettroniche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r>
              <a:rPr lang="it-IT" altLang="ja-JP" sz="3900" u="sng" smtClean="0">
                <a:cs typeface="ＭＳ Ｐゴシック"/>
              </a:rPr>
              <a:t>Aspetti organizzativi</a:t>
            </a:r>
          </a:p>
          <a:p>
            <a:pPr marL="609600" indent="-609600" eaLnBrk="1" hangingPunct="1">
              <a:buFont typeface="Arial" charset="0"/>
              <a:buNone/>
            </a:pPr>
            <a:endParaRPr lang="it-IT" altLang="ja-JP" sz="3900" u="sng" smtClean="0">
              <a:cs typeface="ＭＳ Ｐゴシック"/>
            </a:endParaRPr>
          </a:p>
          <a:p>
            <a:pPr marL="609600" indent="-609600" eaLnBrk="1" hangingPunct="1">
              <a:buFont typeface="Arial" charset="0"/>
              <a:buNone/>
            </a:pPr>
            <a:endParaRPr lang="it-IT" altLang="ja-JP" sz="3900" u="sng" smtClean="0">
              <a:cs typeface="ＭＳ Ｐゴシック"/>
            </a:endParaRPr>
          </a:p>
          <a:p>
            <a:pPr marL="609600" indent="-609600" eaLnBrk="1" hangingPunct="1"/>
            <a:r>
              <a:rPr lang="it-IT" sz="2400" smtClean="0"/>
              <a:t>Quali sono gli uffici dell’Ente da censire in IPA come destinatari delle fatture elettroniche?</a:t>
            </a:r>
          </a:p>
          <a:p>
            <a:pPr marL="609600" indent="-609600" eaLnBrk="1" hangingPunct="1"/>
            <a:r>
              <a:rPr lang="it-IT" sz="2400" smtClean="0"/>
              <a:t>Quali sono nell’Ente i corrispondenti uffici che riceveranno/smisteranno le fatture?</a:t>
            </a:r>
          </a:p>
          <a:p>
            <a:pPr marL="609600" indent="-609600" eaLnBrk="1" hangingPunct="1"/>
            <a:r>
              <a:rPr lang="it-IT" sz="2400" smtClean="0"/>
              <a:t>Quali sono gli ulteriori uffici che riceveranno le fatture tramite smistamento in SDI-FVG?</a:t>
            </a:r>
            <a:r>
              <a:rPr lang="it-IT" sz="2400" u="sng" smtClean="0"/>
              <a:t> </a:t>
            </a:r>
          </a:p>
          <a:p>
            <a:pPr marL="609600" indent="-609600" eaLnBrk="1" hangingPunct="1"/>
            <a:endParaRPr lang="it-IT" smtClean="0"/>
          </a:p>
        </p:txBody>
      </p:sp>
      <p:pic>
        <p:nvPicPr>
          <p:cNvPr id="573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196975"/>
            <a:ext cx="165576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95288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7F7F7F"/>
                </a:solidFill>
              </a:rPr>
              <a:t>Sintesi normativa </a:t>
            </a:r>
          </a:p>
        </p:txBody>
      </p:sp>
      <p:sp>
        <p:nvSpPr>
          <p:cNvPr id="11266" name="Rectangle 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288" y="14128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000" smtClean="0"/>
              <a:t>Dal 31 marzo 2015 tutte le Amministrazioni Pubbliche riceveranno dai fornitori (con sede in Italia) fatture </a:t>
            </a:r>
            <a:r>
              <a:rPr lang="it-IT" sz="2000" b="1" smtClean="0"/>
              <a:t>esclusivamente in formato elettronico</a:t>
            </a:r>
            <a:r>
              <a:rPr lang="it-IT" sz="200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it-IT" sz="2000" smtClean="0"/>
          </a:p>
          <a:p>
            <a:pPr>
              <a:lnSpc>
                <a:spcPct val="80000"/>
              </a:lnSpc>
            </a:pPr>
            <a:r>
              <a:rPr lang="it-IT" sz="2000" smtClean="0"/>
              <a:t>Le fatture elettroniche devono essere predisposte in</a:t>
            </a:r>
            <a:r>
              <a:rPr lang="it-IT" sz="2000" b="1" smtClean="0"/>
              <a:t> formato XML</a:t>
            </a:r>
            <a:r>
              <a:rPr lang="it-IT" sz="2000" smtClean="0"/>
              <a:t> secondo il formato</a:t>
            </a:r>
            <a:r>
              <a:rPr lang="it-IT" sz="2000" smtClean="0">
                <a:hlinkClick r:id="rId2"/>
              </a:rPr>
              <a:t> </a:t>
            </a:r>
            <a:r>
              <a:rPr lang="it-IT" sz="2000" smtClean="0"/>
              <a:t>pubblicato sul sito </a:t>
            </a:r>
            <a:r>
              <a:rPr lang="it-IT" sz="2000" smtClean="0">
                <a:hlinkClick r:id="rId3"/>
              </a:rPr>
              <a:t>http://www.fatturapa.gov.it</a:t>
            </a:r>
            <a:r>
              <a:rPr lang="it-IT" sz="2000" smtClean="0"/>
              <a:t>  e devono essere firmate</a:t>
            </a:r>
            <a:r>
              <a:rPr lang="it-IT" sz="2000" b="1" smtClean="0"/>
              <a:t> con firma elettronica qualificata o digitale</a:t>
            </a:r>
            <a:r>
              <a:rPr lang="it-IT" sz="2000" smtClean="0"/>
              <a:t> da parte del fornitore o di un terzo soggetto delegato.</a:t>
            </a:r>
          </a:p>
          <a:p>
            <a:pPr>
              <a:lnSpc>
                <a:spcPct val="80000"/>
              </a:lnSpc>
            </a:pPr>
            <a:endParaRPr lang="it-IT" sz="2000" smtClean="0"/>
          </a:p>
          <a:p>
            <a:pPr eaLnBrk="1" hangingPunct="1">
              <a:lnSpc>
                <a:spcPct val="80000"/>
              </a:lnSpc>
            </a:pPr>
            <a:r>
              <a:rPr lang="it-IT" sz="2000" smtClean="0"/>
              <a:t>I fornitori devono inviare le fatture elettroniche al </a:t>
            </a:r>
            <a:r>
              <a:rPr lang="it-IT" sz="2000" b="1" smtClean="0"/>
              <a:t>Sistema di interscambio</a:t>
            </a:r>
            <a:r>
              <a:rPr lang="it-IT" sz="2000" smtClean="0"/>
              <a:t> </a:t>
            </a:r>
            <a:r>
              <a:rPr lang="it-IT" sz="2000" b="1" smtClean="0"/>
              <a:t>(SdI)</a:t>
            </a:r>
            <a:r>
              <a:rPr lang="it-IT" sz="2000" smtClean="0"/>
              <a:t>, mediante uno dei canali previsti dalle Specifiche tecniche dello SdI (PEC, FTP, cooperazione applicativa)</a:t>
            </a:r>
          </a:p>
          <a:p>
            <a:pPr eaLnBrk="1" hangingPunct="1">
              <a:lnSpc>
                <a:spcPct val="80000"/>
              </a:lnSpc>
            </a:pPr>
            <a:endParaRPr lang="it-IT" sz="2000" smtClean="0"/>
          </a:p>
          <a:p>
            <a:pPr eaLnBrk="1" hangingPunct="1">
              <a:lnSpc>
                <a:spcPct val="80000"/>
              </a:lnSpc>
            </a:pPr>
            <a:r>
              <a:rPr lang="it-IT" sz="2000" smtClean="0"/>
              <a:t>SdI effettua i controlli formali sui file ricevuti e provvede alla consegna della fattura all’ufficio destinatario della PA.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la ricezione delle fatture elettroniche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endParaRPr lang="it-IT" sz="3600" smtClean="0"/>
          </a:p>
          <a:p>
            <a:pPr marL="609600" indent="-609600" eaLnBrk="1" hangingPunct="1">
              <a:buFont typeface="Arial" charset="0"/>
              <a:buNone/>
            </a:pPr>
            <a:endParaRPr lang="it-IT" sz="3600" smtClean="0"/>
          </a:p>
          <a:p>
            <a:pPr marL="609600" indent="-609600" algn="ctr" eaLnBrk="1" hangingPunct="1">
              <a:buFont typeface="Arial" charset="0"/>
              <a:buNone/>
            </a:pPr>
            <a:r>
              <a:rPr lang="it-IT" sz="3600" smtClean="0"/>
              <a:t>Gestione degli esiti previsti dal</a:t>
            </a:r>
          </a:p>
          <a:p>
            <a:pPr marL="609600" indent="-609600" algn="ctr" eaLnBrk="1" hangingPunct="1">
              <a:buFont typeface="Arial" charset="0"/>
              <a:buNone/>
            </a:pPr>
            <a:r>
              <a:rPr lang="it-IT" sz="3600" smtClean="0"/>
              <a:t> DM </a:t>
            </a:r>
            <a:r>
              <a:rPr lang="it-IT" altLang="ja-JP" sz="3600" smtClean="0">
                <a:cs typeface="ＭＳ Ｐゴシック"/>
              </a:rPr>
              <a:t>3 aprile 2013 n. 55</a:t>
            </a:r>
            <a:endParaRPr lang="it-IT" sz="2800" smtClean="0"/>
          </a:p>
          <a:p>
            <a:pPr marL="609600" indent="-609600"/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la ricezione delle fatture elettroniche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it-IT" sz="2800" smtClean="0"/>
              <a:t>Gestione degli esiti previsti dal DM </a:t>
            </a:r>
            <a:r>
              <a:rPr lang="it-IT" altLang="ja-JP" sz="2800" smtClean="0">
                <a:cs typeface="ＭＳ Ｐゴシック"/>
              </a:rPr>
              <a:t>3 aprile 2013 n. 55: 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endParaRPr lang="it-IT" sz="2000" smtClean="0"/>
          </a:p>
          <a:p>
            <a:pPr marL="609600" indent="-609600">
              <a:lnSpc>
                <a:spcPct val="80000"/>
              </a:lnSpc>
            </a:pPr>
            <a:r>
              <a:rPr lang="it-IT" sz="2400" smtClean="0"/>
              <a:t>è prevista la </a:t>
            </a:r>
            <a:r>
              <a:rPr lang="it-IT" sz="2400" u="sng" smtClean="0"/>
              <a:t>possibilità</a:t>
            </a:r>
            <a:r>
              <a:rPr lang="it-IT" sz="2400" smtClean="0"/>
              <a:t> che l’ente destinatario della fattura invii a SdI la notifica di riconoscimento oppure di rifiuto della fattura (</a:t>
            </a:r>
            <a:r>
              <a:rPr lang="it-IT" sz="2400" i="1" smtClean="0"/>
              <a:t>Notifica di Esito Committente</a:t>
            </a:r>
            <a:r>
              <a:rPr lang="it-IT" sz="2400" smtClean="0"/>
              <a:t>); SdI provvede ad inoltrare la notifica al trasmittente</a:t>
            </a:r>
          </a:p>
          <a:p>
            <a:pPr marL="609600" indent="-609600">
              <a:lnSpc>
                <a:spcPct val="80000"/>
              </a:lnSpc>
            </a:pPr>
            <a:endParaRPr lang="it-IT" sz="1800" smtClean="0"/>
          </a:p>
          <a:p>
            <a:pPr marL="609600" indent="-609600">
              <a:lnSpc>
                <a:spcPct val="80000"/>
              </a:lnSpc>
            </a:pPr>
            <a:r>
              <a:rPr lang="it-IT" sz="2400" smtClean="0"/>
              <a:t>Se l’ente destinatario della fattura non invia la </a:t>
            </a:r>
            <a:r>
              <a:rPr lang="it-IT" sz="2400" i="1" smtClean="0"/>
              <a:t>Notifica di Esito Committente</a:t>
            </a:r>
            <a:r>
              <a:rPr lang="it-IT" sz="2400" smtClean="0"/>
              <a:t>, SDI, decorso il termine di 15 giorni, invia un messaggio di </a:t>
            </a:r>
            <a:r>
              <a:rPr lang="it-IT" sz="2400" i="1" smtClean="0"/>
              <a:t>decorrenza termini</a:t>
            </a:r>
            <a:r>
              <a:rPr lang="it-IT" sz="2400" smtClean="0"/>
              <a:t> tanto all’ufficio quanto al fornitore: tale notifica comunica la decorrenza del termine limite per la comunicazione dell’ accettazione/rifiuto. </a:t>
            </a:r>
          </a:p>
          <a:p>
            <a:pPr marL="609600" indent="-609600">
              <a:lnSpc>
                <a:spcPct val="80000"/>
              </a:lnSpc>
            </a:pPr>
            <a:endParaRPr lang="it-IT" sz="2400" smtClean="0"/>
          </a:p>
          <a:p>
            <a:pPr marL="609600" indent="-609600" eaLnBrk="1" hangingPunct="1">
              <a:lnSpc>
                <a:spcPct val="80000"/>
              </a:lnSpc>
            </a:pPr>
            <a:endParaRPr lang="it-IT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000" smtClean="0">
                <a:solidFill>
                  <a:srgbClr val="7F7F7F"/>
                </a:solidFill>
              </a:rPr>
              <a:t>Rappresentazione del flusso dei messaggi previsti dal DM 3.4.2013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endParaRPr lang="it-IT" smtClean="0"/>
          </a:p>
          <a:p>
            <a:pPr marL="609600" indent="-609600" eaLnBrk="1" hangingPunct="1">
              <a:buFont typeface="Arial" charset="0"/>
              <a:buNone/>
            </a:pPr>
            <a:r>
              <a:rPr lang="it-IT" smtClean="0"/>
              <a:t> </a:t>
            </a:r>
          </a:p>
          <a:p>
            <a:pPr marL="609600" indent="-609600"/>
            <a:endParaRPr lang="it-IT" sz="2800" smtClean="0"/>
          </a:p>
          <a:p>
            <a:pPr marL="609600" indent="-609600" eaLnBrk="1" hangingPunct="1"/>
            <a:endParaRPr lang="it-IT" sz="2800" smtClean="0"/>
          </a:p>
        </p:txBody>
      </p:sp>
      <p:pic>
        <p:nvPicPr>
          <p:cNvPr id="60419" name="Picture 4" descr="flusso_messagg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4888" y="1196975"/>
            <a:ext cx="713422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la ricezione delle fatture elettroniche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endParaRPr lang="it-IT" sz="800" u="sng" smtClean="0"/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it-IT" sz="2400" smtClean="0"/>
              <a:t>Gestione degli esiti previsti dal DM </a:t>
            </a:r>
            <a:r>
              <a:rPr lang="it-IT" altLang="ja-JP" sz="2400" smtClean="0">
                <a:cs typeface="ＭＳ Ｐゴシック"/>
              </a:rPr>
              <a:t>3 aprile 2013 n. 55 in SDI-FVG:</a:t>
            </a:r>
            <a:endParaRPr lang="it-IT" altLang="ja-JP" sz="800" smtClean="0">
              <a:cs typeface="ＭＳ Ｐゴシック"/>
            </a:endParaRP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it-IT" altLang="ja-JP" sz="800" smtClean="0">
                <a:cs typeface="ＭＳ Ｐゴシック"/>
              </a:rPr>
              <a:t> </a:t>
            </a:r>
            <a:endParaRPr lang="it-IT" sz="800" smtClean="0"/>
          </a:p>
          <a:p>
            <a:pPr marL="609600" indent="-609600">
              <a:lnSpc>
                <a:spcPct val="90000"/>
              </a:lnSpc>
            </a:pPr>
            <a:r>
              <a:rPr lang="it-IT" sz="2200" smtClean="0"/>
              <a:t>In SDI-FVG è prevista la funzione di emissione della </a:t>
            </a:r>
            <a:r>
              <a:rPr lang="it-IT" sz="2200" i="1" smtClean="0"/>
              <a:t>Notifica di Esito Committente </a:t>
            </a:r>
            <a:r>
              <a:rPr lang="it-IT" sz="2200" smtClean="0"/>
              <a:t>(positivo o negativo) da parte degli uffici che ricevono la fattura </a:t>
            </a:r>
          </a:p>
          <a:p>
            <a:pPr marL="609600" indent="-609600">
              <a:lnSpc>
                <a:spcPct val="90000"/>
              </a:lnSpc>
            </a:pPr>
            <a:r>
              <a:rPr lang="it-IT" sz="2200" b="1" smtClean="0"/>
              <a:t>SDI-FVG non determina alcun vincolo per l’emissione degli esiti che quindi posso venir emessi da qualunque ufficio che riceve la fattura</a:t>
            </a:r>
            <a:endParaRPr lang="it-IT" sz="2400" smtClean="0"/>
          </a:p>
          <a:p>
            <a:pPr marL="609600" indent="-609600">
              <a:lnSpc>
                <a:spcPct val="90000"/>
              </a:lnSpc>
            </a:pPr>
            <a:r>
              <a:rPr lang="it-IT" sz="2200" smtClean="0"/>
              <a:t>In SDI-FVG sono previste funzioni di monitoraggio, ricerca, visualizzazione di tutte le fatture pervenute all’ente e delle relative notifiche emesse o ricevute da SdI </a:t>
            </a:r>
            <a:endParaRPr lang="it-IT" sz="2400" smtClean="0"/>
          </a:p>
          <a:p>
            <a:pPr marL="609600" indent="-609600">
              <a:lnSpc>
                <a:spcPct val="90000"/>
              </a:lnSpc>
            </a:pPr>
            <a:endParaRPr lang="it-IT" sz="2000" smtClean="0"/>
          </a:p>
          <a:p>
            <a:pPr marL="609600" indent="-609600" eaLnBrk="1" hangingPunct="1">
              <a:lnSpc>
                <a:spcPct val="90000"/>
              </a:lnSpc>
            </a:pPr>
            <a:endParaRPr lang="it-IT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la ricezione delle fatture elettroniche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79388" y="1052513"/>
            <a:ext cx="8229600" cy="452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endParaRPr lang="it-IT" sz="800" u="sng" smtClean="0"/>
          </a:p>
          <a:p>
            <a:pPr marL="609600" indent="-609600" eaLnBrk="1" hangingPunct="1">
              <a:buFont typeface="Arial" charset="0"/>
              <a:buNone/>
            </a:pPr>
            <a:endParaRPr lang="it-IT" sz="800" u="sng" smtClean="0"/>
          </a:p>
          <a:p>
            <a:pPr marL="609600" indent="-609600" eaLnBrk="1" hangingPunct="1">
              <a:buFont typeface="Arial" charset="0"/>
              <a:buNone/>
            </a:pPr>
            <a:endParaRPr lang="it-IT" sz="800" u="sng" smtClean="0"/>
          </a:p>
          <a:p>
            <a:pPr marL="609600" indent="-609600" eaLnBrk="1" hangingPunct="1">
              <a:buFont typeface="Arial" charset="0"/>
              <a:buNone/>
            </a:pPr>
            <a:endParaRPr lang="it-IT" sz="800" u="sng" smtClean="0"/>
          </a:p>
          <a:p>
            <a:pPr marL="609600" indent="-609600" eaLnBrk="1" hangingPunct="1">
              <a:buFont typeface="Arial" charset="0"/>
              <a:buNone/>
            </a:pPr>
            <a:endParaRPr lang="it-IT" sz="800" u="sng" smtClean="0"/>
          </a:p>
          <a:p>
            <a:pPr marL="609600" indent="-609600" eaLnBrk="1" hangingPunct="1">
              <a:buFont typeface="Arial" charset="0"/>
              <a:buNone/>
            </a:pPr>
            <a:endParaRPr lang="it-IT" sz="800" u="sng" smtClean="0"/>
          </a:p>
          <a:p>
            <a:pPr marL="609600" indent="-609600" eaLnBrk="1" hangingPunct="1">
              <a:buFont typeface="Arial" charset="0"/>
              <a:buNone/>
            </a:pPr>
            <a:endParaRPr lang="it-IT" sz="800" u="sng" smtClean="0"/>
          </a:p>
          <a:p>
            <a:pPr marL="609600" indent="-609600" eaLnBrk="1" hangingPunct="1">
              <a:buFont typeface="Arial" charset="0"/>
              <a:buNone/>
            </a:pPr>
            <a:endParaRPr lang="it-IT" sz="800" u="sng" smtClean="0"/>
          </a:p>
          <a:p>
            <a:pPr marL="609600" indent="-609600" eaLnBrk="1" hangingPunct="1">
              <a:buFont typeface="Arial" charset="0"/>
              <a:buNone/>
            </a:pPr>
            <a:endParaRPr lang="it-IT" sz="800" u="sng" smtClean="0"/>
          </a:p>
          <a:p>
            <a:pPr marL="609600" indent="-609600" algn="ctr">
              <a:buFont typeface="Arial" charset="0"/>
              <a:buNone/>
            </a:pPr>
            <a:r>
              <a:rPr lang="it-IT" sz="4000" smtClean="0"/>
              <a:t>Protocollazione</a:t>
            </a:r>
          </a:p>
          <a:p>
            <a:pPr marL="609600" indent="-609600" algn="ctr">
              <a:buFont typeface="Arial" charset="0"/>
              <a:buNone/>
            </a:pPr>
            <a:r>
              <a:rPr lang="it-IT" sz="4000" smtClean="0"/>
              <a:t> delle fatture elettroniche</a:t>
            </a:r>
          </a:p>
          <a:p>
            <a:pPr marL="609600" indent="-609600" eaLnBrk="1" hangingPunct="1"/>
            <a:endParaRPr lang="it-IT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la ricezione delle fatture elettroniche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79388" y="1052513"/>
            <a:ext cx="8229600" cy="48974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endParaRPr lang="it-IT" sz="500" u="sng" smtClean="0"/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it-IT" sz="2800" u="sng" smtClean="0"/>
              <a:t>SDI-FVG: Lotti e fatture</a:t>
            </a:r>
            <a:r>
              <a:rPr lang="it-IT" altLang="ja-JP" sz="2000" smtClean="0">
                <a:cs typeface="ＭＳ Ｐゴシック"/>
              </a:rPr>
              <a:t> </a:t>
            </a:r>
            <a:endParaRPr lang="it-IT" altLang="ja-JP" sz="900" smtClean="0">
              <a:cs typeface="ＭＳ Ｐゴシック"/>
            </a:endParaRP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endParaRPr lang="it-IT" sz="900" smtClean="0"/>
          </a:p>
          <a:p>
            <a:pPr marL="609600" indent="-609600">
              <a:lnSpc>
                <a:spcPct val="80000"/>
              </a:lnSpc>
            </a:pPr>
            <a:r>
              <a:rPr lang="it-IT" sz="2000" smtClean="0"/>
              <a:t>SdI prevede che le fatture vengano trasmesse in </a:t>
            </a:r>
            <a:r>
              <a:rPr lang="it-IT" sz="2000" i="1" u="sng" smtClean="0"/>
              <a:t>lotti</a:t>
            </a:r>
            <a:r>
              <a:rPr lang="it-IT" sz="2000" smtClean="0"/>
              <a:t> (stesso cedente/prestatore, stesso destinatario, </a:t>
            </a:r>
            <a:r>
              <a:rPr lang="it-IT" sz="2000" u="sng" smtClean="0"/>
              <a:t>uno o più</a:t>
            </a:r>
            <a:r>
              <a:rPr lang="it-IT" sz="2000" smtClean="0"/>
              <a:t> corpi fatture).</a:t>
            </a:r>
          </a:p>
          <a:p>
            <a:pPr marL="609600" indent="-609600">
              <a:lnSpc>
                <a:spcPct val="80000"/>
              </a:lnSpc>
            </a:pPr>
            <a:endParaRPr lang="it-IT" sz="1000" smtClean="0"/>
          </a:p>
          <a:p>
            <a:pPr marL="609600" indent="-609600">
              <a:lnSpc>
                <a:spcPct val="80000"/>
              </a:lnSpc>
            </a:pPr>
            <a:r>
              <a:rPr lang="it-IT" sz="2000" smtClean="0"/>
              <a:t>N.B.: Il lotto è il documento firmato digitalmente.</a:t>
            </a:r>
          </a:p>
          <a:p>
            <a:pPr marL="609600" indent="-609600">
              <a:lnSpc>
                <a:spcPct val="80000"/>
              </a:lnSpc>
            </a:pPr>
            <a:endParaRPr lang="it-IT" sz="1000" smtClean="0"/>
          </a:p>
          <a:p>
            <a:pPr marL="609600" indent="-609600">
              <a:lnSpc>
                <a:spcPct val="80000"/>
              </a:lnSpc>
            </a:pPr>
            <a:r>
              <a:rPr lang="it-IT" sz="2000" smtClean="0"/>
              <a:t>SDI-FVG, all’arrivo di un lotto, effettua lo “sbustamento” dal file firmato, l’estrazione dei singoli corpi fattura, con la ricostruzione dei </a:t>
            </a:r>
            <a:r>
              <a:rPr lang="it-IT" sz="2000" i="1" smtClean="0"/>
              <a:t>documenti fattura</a:t>
            </a:r>
            <a:r>
              <a:rPr lang="it-IT" sz="2000" smtClean="0"/>
              <a:t> completi di tutti i dati, per tutte le fatture contenute nel lotti. </a:t>
            </a:r>
          </a:p>
          <a:p>
            <a:pPr marL="609600" indent="-609600">
              <a:lnSpc>
                <a:spcPct val="80000"/>
              </a:lnSpc>
            </a:pPr>
            <a:endParaRPr lang="it-IT" sz="1200" smtClean="0"/>
          </a:p>
          <a:p>
            <a:pPr marL="609600" indent="-609600">
              <a:lnSpc>
                <a:spcPct val="80000"/>
              </a:lnSpc>
            </a:pPr>
            <a:r>
              <a:rPr lang="it-IT" sz="2000" smtClean="0"/>
              <a:t>Le funzioni di smistamento e gestione degli esiti previsti descritti nelle slides precedenti si riferiscono alle singole fatture, in quanto si ritiene che nel lotto possano essere comprese fatture afferenti a diversi contratti e quindi potenzialmente da gestire con iter distinti (…salvo proporre funzioni “massive”, qualora esse facilitino l’operatività dell’utente)</a:t>
            </a:r>
            <a:endParaRPr lang="it-IT" sz="1800" smtClean="0"/>
          </a:p>
          <a:p>
            <a:pPr marL="609600" indent="-609600" eaLnBrk="1" hangingPunct="1">
              <a:lnSpc>
                <a:spcPct val="80000"/>
              </a:lnSpc>
            </a:pPr>
            <a:endParaRPr lang="it-IT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la ricezione delle fatture elettroniche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r>
              <a:rPr lang="it-IT" altLang="ja-JP" sz="3600" u="sng" smtClean="0">
                <a:cs typeface="ＭＳ Ｐゴシック"/>
              </a:rPr>
              <a:t>SDI-FVG: </a:t>
            </a:r>
            <a:r>
              <a:rPr lang="it-IT" sz="3600" u="sng" smtClean="0"/>
              <a:t>protocollazione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it-IT" altLang="ja-JP" sz="1000" smtClean="0">
                <a:cs typeface="ＭＳ Ｐゴシック"/>
              </a:rPr>
              <a:t> </a:t>
            </a:r>
            <a:endParaRPr lang="it-IT" sz="1000" smtClean="0"/>
          </a:p>
          <a:p>
            <a:pPr marL="609600" indent="-609600"/>
            <a:r>
              <a:rPr lang="it-IT" sz="3000" smtClean="0"/>
              <a:t>in SDI-FVG è prevista, su richiesta dell’Ente, la protocollazione automatica dei lotti contestualmente alla loro ricezione dal SdI.</a:t>
            </a:r>
          </a:p>
          <a:p>
            <a:pPr marL="609600" indent="-609600"/>
            <a:r>
              <a:rPr lang="it-IT" sz="3000" smtClean="0"/>
              <a:t>è prevista anche la possibilità di protocollare, oltre ai lotti, anche le singole fatture</a:t>
            </a:r>
            <a:endParaRPr lang="it-IT" smtClean="0"/>
          </a:p>
          <a:p>
            <a:pPr marL="609600" indent="-609600"/>
            <a:endParaRPr lang="it-IT" sz="2800" smtClean="0"/>
          </a:p>
          <a:p>
            <a:pPr marL="609600" indent="-609600" eaLnBrk="1" hangingPunct="1"/>
            <a:endParaRPr lang="it-IT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la ricezione delle fatture elettroniche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r>
              <a:rPr lang="it-IT" sz="2600" smtClean="0"/>
              <a:t>Per attivare la protocollazione dei lotti, l’ente indicherà, per ciascun ufficio destinatario delle fatture (se i protocolli sono su registri separati):</a:t>
            </a:r>
          </a:p>
          <a:p>
            <a:pPr marL="609600" indent="-609600" eaLnBrk="1" hangingPunct="1">
              <a:buFont typeface="Arial" charset="0"/>
              <a:buNone/>
            </a:pPr>
            <a:endParaRPr lang="it-IT" sz="1000" smtClean="0"/>
          </a:p>
          <a:p>
            <a:pPr lvl="1">
              <a:buFont typeface="Wingdings" pitchFamily="2" charset="2"/>
              <a:buChar char="Ø"/>
            </a:pPr>
            <a:r>
              <a:rPr lang="it-IT" sz="2000" smtClean="0"/>
              <a:t>il codice e la descrizione dell'Area Organizzativa Omogenea come definita nel protocollo </a:t>
            </a:r>
          </a:p>
          <a:p>
            <a:pPr lvl="1">
              <a:buFont typeface="Wingdings" pitchFamily="2" charset="2"/>
              <a:buChar char="Ø"/>
            </a:pPr>
            <a:r>
              <a:rPr lang="it-IT" sz="2000" smtClean="0"/>
              <a:t>il registro sul quale si vogliono protocollare i lotti (nb: può essere anche il prot. generale oppure un registro specifico)</a:t>
            </a:r>
          </a:p>
          <a:p>
            <a:pPr lvl="1">
              <a:buFont typeface="Wingdings" pitchFamily="2" charset="2"/>
              <a:buChar char="Ø"/>
            </a:pPr>
            <a:r>
              <a:rPr lang="it-IT" sz="2000" smtClean="0"/>
              <a:t>il codice della classifica di riferimento</a:t>
            </a:r>
          </a:p>
          <a:p>
            <a:pPr lvl="1">
              <a:buFont typeface="Wingdings" pitchFamily="2" charset="2"/>
              <a:buChar char="Ø"/>
            </a:pPr>
            <a:r>
              <a:rPr lang="it-IT" sz="2000" smtClean="0"/>
              <a:t>il codice dell'ufficio/struttura competente come definito nel protocollo</a:t>
            </a:r>
          </a:p>
          <a:p>
            <a:pPr lvl="1">
              <a:buFont typeface="Wingdings" pitchFamily="2" charset="2"/>
              <a:buChar char="Ø"/>
            </a:pPr>
            <a:r>
              <a:rPr lang="it-IT" sz="2000" smtClean="0"/>
              <a:t>Se l’Ente utilizza il protocollo Insiel e la procedura Iteratti, può richiedere che il lotto venga inoltrato automaticamente in Iteratti   </a:t>
            </a:r>
          </a:p>
          <a:p>
            <a:pPr marL="609600" indent="-609600"/>
            <a:endParaRPr lang="it-IT" sz="2000" smtClean="0"/>
          </a:p>
          <a:p>
            <a:pPr marL="609600" indent="-609600" eaLnBrk="1" hangingPunct="1"/>
            <a:endParaRPr lang="it-IT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la ricezione delle fatture elettroniche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endParaRPr lang="it-IT" sz="2600" smtClean="0"/>
          </a:p>
          <a:p>
            <a:pPr marL="609600" indent="-609600" eaLnBrk="1" hangingPunct="1">
              <a:buFont typeface="Arial" charset="0"/>
              <a:buNone/>
            </a:pPr>
            <a:r>
              <a:rPr lang="it-IT" sz="2600" smtClean="0"/>
              <a:t>Per attivare la protocollazione anche delle fatture, l’ente fornirà analoghe informazioni, in quanto l’ente può scegliere di protocollare le fatture separatamente dai lotti</a:t>
            </a:r>
          </a:p>
          <a:p>
            <a:pPr marL="609600" indent="-609600" eaLnBrk="1" hangingPunct="1">
              <a:buFont typeface="Arial" charset="0"/>
              <a:buNone/>
            </a:pPr>
            <a:endParaRPr lang="it-IT" sz="2600" smtClean="0"/>
          </a:p>
          <a:p>
            <a:pPr marL="609600" indent="-609600" eaLnBrk="1" hangingPunct="1">
              <a:buFont typeface="Arial" charset="0"/>
              <a:buNone/>
            </a:pPr>
            <a:r>
              <a:rPr lang="it-IT" sz="2600" smtClean="0"/>
              <a:t>Come implementazione del sistema è prevista anche la possibilità di protocollare in uscita le notifiche di esito committente</a:t>
            </a:r>
            <a:endParaRPr lang="it-IT" sz="2400" smtClean="0"/>
          </a:p>
          <a:p>
            <a:pPr marL="609600" indent="-609600"/>
            <a:endParaRPr lang="it-IT" sz="2000" smtClean="0"/>
          </a:p>
          <a:p>
            <a:pPr marL="609600" indent="-609600" eaLnBrk="1" hangingPunct="1"/>
            <a:endParaRPr lang="it-IT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l’emissione delle fatture elettroniche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4128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algn="ctr" eaLnBrk="1" hangingPunct="1">
              <a:buFont typeface="Arial" charset="0"/>
              <a:buNone/>
            </a:pPr>
            <a:endParaRPr lang="it-IT" sz="3600" smtClean="0"/>
          </a:p>
          <a:p>
            <a:pPr marL="609600" indent="-609600" algn="ctr" eaLnBrk="1" hangingPunct="1">
              <a:buFont typeface="Arial" charset="0"/>
              <a:buNone/>
            </a:pPr>
            <a:r>
              <a:rPr lang="it-IT" sz="4000" smtClean="0"/>
              <a:t>Funzioni di SDI-FVG</a:t>
            </a:r>
          </a:p>
          <a:p>
            <a:pPr marL="609600" indent="-609600" algn="ctr" eaLnBrk="1" hangingPunct="1">
              <a:buFont typeface="Arial" charset="0"/>
              <a:buNone/>
            </a:pPr>
            <a:r>
              <a:rPr lang="it-IT" sz="4000" smtClean="0"/>
              <a:t> per l’emissione delle</a:t>
            </a:r>
          </a:p>
          <a:p>
            <a:pPr marL="609600" indent="-609600" algn="ctr" eaLnBrk="1" hangingPunct="1">
              <a:buFont typeface="Arial" charset="0"/>
              <a:buNone/>
            </a:pPr>
            <a:r>
              <a:rPr lang="it-IT" sz="4000" smtClean="0"/>
              <a:t> fatture elettroniche</a:t>
            </a:r>
          </a:p>
          <a:p>
            <a:pPr marL="1371600" lvl="2" indent="-457200" eaLnBrk="1" hangingPunct="1">
              <a:buFont typeface="Arial" charset="0"/>
              <a:buAutoNum type="arabicPeriod"/>
            </a:pPr>
            <a:endParaRPr lang="it-IT" sz="2800" smtClean="0"/>
          </a:p>
          <a:p>
            <a:pPr marL="1371600" lvl="2" indent="-457200" eaLnBrk="1" hangingPunct="1">
              <a:buFont typeface="Arial" charset="0"/>
              <a:buAutoNum type="arabicPeriod"/>
            </a:pPr>
            <a:endParaRPr lang="it-IT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95288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7F7F7F"/>
                </a:solidFill>
              </a:rPr>
              <a:t>Sintesi normativa: il codice univoco ufficio IPA </a:t>
            </a:r>
          </a:p>
        </p:txBody>
      </p:sp>
      <p:sp>
        <p:nvSpPr>
          <p:cNvPr id="13314" name="Rectangle 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288" y="14128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000" smtClean="0"/>
              <a:t>SdI riconosce l’Amministrazione destinataria della fattura elettronica tramite il </a:t>
            </a:r>
            <a:r>
              <a:rPr lang="it-IT" sz="2000" b="1" smtClean="0"/>
              <a:t>codice univoco ufficio</a:t>
            </a:r>
            <a:r>
              <a:rPr lang="it-IT" sz="2000" smtClean="0"/>
              <a:t> che il fornitore deve inserire nella fattura</a:t>
            </a:r>
          </a:p>
          <a:p>
            <a:pPr>
              <a:lnSpc>
                <a:spcPct val="90000"/>
              </a:lnSpc>
            </a:pPr>
            <a:endParaRPr lang="it-IT" sz="2000" smtClean="0"/>
          </a:p>
          <a:p>
            <a:pPr>
              <a:lnSpc>
                <a:spcPct val="90000"/>
              </a:lnSpc>
            </a:pPr>
            <a:r>
              <a:rPr lang="it-IT" sz="2000" smtClean="0"/>
              <a:t>Il codice univoco ufficio è il codice che l’Indice delle Pubbliche Amministrazioni (IPA) assegna ai servizi di “Fatturazione elettronica”, che Le Amministrazioni devono attivare per ogni Unità organizzativa (Ufficio) destinataria di fattura elettronica (rif.: </a:t>
            </a:r>
            <a:r>
              <a:rPr lang="it-IT" sz="1800" i="1" smtClean="0">
                <a:solidFill>
                  <a:schemeClr val="tx2"/>
                </a:solidFill>
              </a:rPr>
              <a:t>Specifiche operative per l’identificazione univoca degli uffici centrali e periferici, delle Amministrazioni, destinatari della fatturazione elettronica</a:t>
            </a:r>
            <a:r>
              <a:rPr lang="it-IT" sz="2000" smtClean="0"/>
              <a:t> dell’ Agenzia per l’Italia Digitale - AgID)</a:t>
            </a:r>
          </a:p>
          <a:p>
            <a:pPr>
              <a:lnSpc>
                <a:spcPct val="90000"/>
              </a:lnSpc>
            </a:pPr>
            <a:endParaRPr lang="it-IT" sz="2000" smtClean="0"/>
          </a:p>
          <a:p>
            <a:pPr>
              <a:lnSpc>
                <a:spcPct val="90000"/>
              </a:lnSpc>
            </a:pPr>
            <a:r>
              <a:rPr lang="it-IT" sz="2000" smtClean="0"/>
              <a:t>Tale codice viene comunicato al fornitore dalle Amministrazioni Pubbliche oppure può essere reperito consultando l’Indice della PA (IPA) (</a:t>
            </a:r>
            <a:r>
              <a:rPr lang="it-IT" sz="2000" smtClean="0">
                <a:hlinkClick r:id="rId2"/>
              </a:rPr>
              <a:t>http://indicepa.gov.it</a:t>
            </a:r>
            <a:r>
              <a:rPr lang="it-IT" sz="200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l’emissione delle fatture elettroniche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r>
              <a:rPr lang="it-IT" altLang="ja-JP" u="sng" smtClean="0">
                <a:cs typeface="ＭＳ Ｐゴシック"/>
              </a:rPr>
              <a:t>Emissione fatture elettroniche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endParaRPr lang="it-IT" sz="900" u="sng" smtClean="0"/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r>
              <a:rPr lang="it-IT" altLang="ja-JP" sz="900" smtClean="0">
                <a:cs typeface="ＭＳ Ｐゴシック"/>
              </a:rPr>
              <a:t> </a:t>
            </a:r>
            <a:endParaRPr lang="it-IT" sz="900" smtClean="0"/>
          </a:p>
          <a:p>
            <a:pPr marL="609600" indent="-609600">
              <a:lnSpc>
                <a:spcPct val="90000"/>
              </a:lnSpc>
            </a:pPr>
            <a:r>
              <a:rPr lang="it-IT" sz="2400" smtClean="0"/>
              <a:t>Le funzioni di SDI-FVG per l’emissione delle fatture elettroniche sono già disponibili da giugno 2014</a:t>
            </a:r>
          </a:p>
          <a:p>
            <a:pPr marL="609600" indent="-609600">
              <a:lnSpc>
                <a:spcPct val="90000"/>
              </a:lnSpc>
            </a:pPr>
            <a:endParaRPr lang="it-IT" sz="1000" smtClean="0"/>
          </a:p>
          <a:p>
            <a:pPr marL="609600" indent="-609600">
              <a:lnSpc>
                <a:spcPct val="90000"/>
              </a:lnSpc>
            </a:pPr>
            <a:r>
              <a:rPr lang="it-IT" sz="2400" smtClean="0"/>
              <a:t>Tali funzioni sono state utilizzate da tutte le Aziende Sanitarie ed Ospedaliere, dalla Regione e da una decina di enti locali in qualità di fornitori delle Pubbliche Amministrazioni Centrali</a:t>
            </a:r>
          </a:p>
          <a:p>
            <a:pPr marL="609600" indent="-609600">
              <a:lnSpc>
                <a:spcPct val="90000"/>
              </a:lnSpc>
            </a:pPr>
            <a:endParaRPr lang="it-IT" sz="1000" smtClean="0"/>
          </a:p>
          <a:p>
            <a:pPr marL="609600" indent="-609600">
              <a:lnSpc>
                <a:spcPct val="90000"/>
              </a:lnSpc>
            </a:pPr>
            <a:r>
              <a:rPr lang="it-IT" sz="2400" smtClean="0"/>
              <a:t>Sempre con la scadenza del 31 marzo, gli enti dovranno emettere fatture elettroniche, in qualità di fornitori, per tutte le PA.</a:t>
            </a:r>
          </a:p>
          <a:p>
            <a:pPr marL="609600" indent="-609600">
              <a:lnSpc>
                <a:spcPct val="90000"/>
              </a:lnSpc>
            </a:pPr>
            <a:endParaRPr lang="it-IT" sz="2400" smtClean="0"/>
          </a:p>
          <a:p>
            <a:pPr marL="609600" indent="-609600" eaLnBrk="1" hangingPunct="1">
              <a:lnSpc>
                <a:spcPct val="90000"/>
              </a:lnSpc>
            </a:pPr>
            <a:endParaRPr lang="it-IT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l’emissione delle fatture elettroniche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/>
            <a:endParaRPr lang="it-IT" sz="900" smtClean="0"/>
          </a:p>
          <a:p>
            <a:pPr marL="609600" indent="-609600" eaLnBrk="1" hangingPunct="1"/>
            <a:r>
              <a:rPr lang="it-IT" sz="2800" smtClean="0"/>
              <a:t>Per le fatture attive è richiesto che i gestionali che emettono fatture le producano anche</a:t>
            </a:r>
            <a:r>
              <a:rPr lang="it-IT" sz="2800" u="sng" smtClean="0"/>
              <a:t> nel formato xml previsto dalla normativa</a:t>
            </a:r>
            <a:r>
              <a:rPr lang="it-IT" sz="2800" smtClean="0"/>
              <a:t> e le trasmettano a SDI-FVG utilizzando gli appositi servizi</a:t>
            </a:r>
          </a:p>
          <a:p>
            <a:pPr marL="609600" indent="-609600" eaLnBrk="1" hangingPunct="1"/>
            <a:endParaRPr lang="it-IT" sz="1000" smtClean="0"/>
          </a:p>
          <a:p>
            <a:pPr marL="609600" indent="-609600" eaLnBrk="1" hangingPunct="1"/>
            <a:r>
              <a:rPr lang="it-IT" sz="2800" smtClean="0"/>
              <a:t>Ascot web contabilità EELL è integrato con SDI_FVG</a:t>
            </a:r>
          </a:p>
          <a:p>
            <a:pPr marL="609600" indent="-609600" eaLnBrk="1" hangingPunct="1"/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l’emissione delle fatture elettroniche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/>
            <a:r>
              <a:rPr lang="it-IT" sz="2800" smtClean="0"/>
              <a:t>Le funzioni di SDI-FVG per le fatture attive sono:</a:t>
            </a:r>
          </a:p>
          <a:p>
            <a:pPr marL="609600" indent="-609600"/>
            <a:endParaRPr lang="it-IT" sz="1000" smtClean="0"/>
          </a:p>
          <a:p>
            <a:pPr lvl="2">
              <a:buFont typeface="Wingdings" pitchFamily="2" charset="2"/>
              <a:buChar char="Ø"/>
            </a:pPr>
            <a:r>
              <a:rPr lang="it-IT" smtClean="0"/>
              <a:t>l’inserimento degli allegati nelle fatture</a:t>
            </a:r>
          </a:p>
          <a:p>
            <a:pPr lvl="2">
              <a:buFont typeface="Wingdings" pitchFamily="2" charset="2"/>
              <a:buChar char="Ø"/>
            </a:pPr>
            <a:r>
              <a:rPr lang="it-IT" smtClean="0"/>
              <a:t>la firma digitale delle fatture (firma locale e firma server)</a:t>
            </a:r>
          </a:p>
          <a:p>
            <a:pPr lvl="2">
              <a:buFont typeface="Wingdings" pitchFamily="2" charset="2"/>
              <a:buChar char="Ø"/>
            </a:pPr>
            <a:r>
              <a:rPr lang="it-IT" smtClean="0"/>
              <a:t>l’interfaccia con il SDI dell’Agenzia delle Entrate per la trasmissione delle fatture e la ricezione degli esiti</a:t>
            </a:r>
          </a:p>
          <a:p>
            <a:pPr lvl="2">
              <a:buFont typeface="Wingdings" pitchFamily="2" charset="2"/>
              <a:buChar char="Ø"/>
            </a:pPr>
            <a:r>
              <a:rPr lang="it-IT" smtClean="0"/>
              <a:t>Il monitoraggio delle fatture in relazione agli esiti e le funzioni di ricerca </a:t>
            </a:r>
          </a:p>
          <a:p>
            <a:pPr lvl="2">
              <a:buFont typeface="Wingdings" pitchFamily="2" charset="2"/>
              <a:buChar char="Ø"/>
            </a:pPr>
            <a:r>
              <a:rPr lang="it-IT" smtClean="0"/>
              <a:t>l’interfaccia con il sistema documentale e di conservazione sostitutiva regionale.</a:t>
            </a:r>
          </a:p>
          <a:p>
            <a:pPr marL="609600" indent="-609600" eaLnBrk="1" hangingPunct="1"/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Il software SDI-FVG per l’emissione delle fatture elettroniche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/>
            <a:endParaRPr lang="it-IT" sz="2400" smtClean="0"/>
          </a:p>
          <a:p>
            <a:pPr marL="609600" indent="-609600"/>
            <a:r>
              <a:rPr lang="it-IT" sz="2400" smtClean="0"/>
              <a:t>La documentazione di SDI-FVG per le fatture attive ed il relativo manuale sono disponibili </a:t>
            </a:r>
            <a:r>
              <a:rPr lang="it-IT" altLang="ja-JP" sz="2400" smtClean="0">
                <a:cs typeface="ＭＳ Ｐゴシック"/>
              </a:rPr>
              <a:t>nella pagina dedicata al Sistema delle autonomie locali del portale regionale al link : </a:t>
            </a:r>
            <a:r>
              <a:rPr lang="it-IT" altLang="ja-JP" sz="2400" smtClean="0">
                <a:cs typeface="ＭＳ Ｐゴシック"/>
                <a:hlinkClick r:id="rId2"/>
              </a:rPr>
              <a:t>http://autonomielocali.regione.fvg.it/aall/opencms/AALL/SIAL/Fatturazione_Elettronica/</a:t>
            </a:r>
            <a:r>
              <a:rPr lang="it-IT" altLang="ja-JP" sz="2800" smtClean="0">
                <a:cs typeface="ＭＳ Ｐゴシック"/>
              </a:rPr>
              <a:t> </a:t>
            </a:r>
            <a:endParaRPr lang="it-IT" sz="2800" smtClean="0"/>
          </a:p>
          <a:p>
            <a:pPr marL="609600" indent="-609600"/>
            <a:endParaRPr lang="it-IT" sz="2800" smtClean="0"/>
          </a:p>
          <a:p>
            <a:pPr marL="609600" indent="-609600"/>
            <a:endParaRPr lang="it-IT" sz="1000" smtClean="0"/>
          </a:p>
          <a:p>
            <a:pPr marL="609600" indent="-609600" eaLnBrk="1" hangingPunct="1"/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7F7F7F"/>
                </a:solidFill>
              </a:rPr>
              <a:t>la rilevazione dei dati per l’attivazione di SDI-FVG</a:t>
            </a:r>
            <a:endParaRPr lang="it-IT" sz="3200" smtClean="0">
              <a:solidFill>
                <a:srgbClr val="7F7F7F"/>
              </a:solidFill>
            </a:endParaRP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buFont typeface="Arial" charset="0"/>
              <a:buNone/>
            </a:pPr>
            <a:endParaRPr lang="it-IT" sz="4000" smtClean="0"/>
          </a:p>
          <a:p>
            <a:pPr marL="609600" indent="-609600" algn="ctr">
              <a:buFont typeface="Arial" charset="0"/>
              <a:buNone/>
            </a:pPr>
            <a:endParaRPr lang="it-IT" sz="2000" smtClean="0"/>
          </a:p>
          <a:p>
            <a:pPr marL="609600" indent="-609600" algn="ctr">
              <a:buFont typeface="Arial" charset="0"/>
              <a:buNone/>
            </a:pPr>
            <a:r>
              <a:rPr lang="it-IT" sz="4200" smtClean="0"/>
              <a:t>Conclusioni</a:t>
            </a:r>
          </a:p>
          <a:p>
            <a:pPr marL="609600" indent="-609600" algn="ctr">
              <a:buFont typeface="Arial" charset="0"/>
              <a:buNone/>
            </a:pPr>
            <a:endParaRPr lang="it-IT" sz="2400" smtClean="0"/>
          </a:p>
          <a:p>
            <a:pPr marL="609600" indent="-609600" algn="ctr">
              <a:buFont typeface="Arial" charset="0"/>
              <a:buNone/>
            </a:pPr>
            <a:r>
              <a:rPr lang="it-IT" sz="3000" smtClean="0"/>
              <a:t>Rilevazione dei dati per l’attivazione di SDI-FVG</a:t>
            </a:r>
          </a:p>
          <a:p>
            <a:pPr marL="609600" indent="-609600"/>
            <a:endParaRPr lang="it-IT" sz="3000" smtClean="0"/>
          </a:p>
          <a:p>
            <a:pPr marL="609600" indent="-609600" eaLnBrk="1" hangingPunct="1"/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7F7F7F"/>
                </a:solidFill>
              </a:rPr>
              <a:t>la rilevazione dei dati per l’attivazione di SDI-FVG</a:t>
            </a:r>
            <a:endParaRPr lang="it-IT" sz="3200" smtClean="0">
              <a:solidFill>
                <a:srgbClr val="7F7F7F"/>
              </a:solidFill>
            </a:endParaRP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it-IT" sz="2800" smtClean="0"/>
              <a:t>Gli enti che intendono utilizzare il sistema SDI-FVG devono richiederne l’attivazione.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it-IT" sz="100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it-IT" sz="2800" smtClean="0"/>
              <a:t>Per gli enti che utilizzano il CRM SIAL, si </a:t>
            </a:r>
            <a:r>
              <a:rPr lang="it-IT" altLang="ja-JP" sz="2800" smtClean="0">
                <a:cs typeface="ＭＳ Ｐゴシック"/>
              </a:rPr>
              <a:t>seguono le indicazioni della pagina dedicata al Sistema delle autonomie locali del portale regionale al link : </a:t>
            </a:r>
            <a:r>
              <a:rPr lang="it-IT" altLang="ja-JP" sz="2400" smtClean="0">
                <a:cs typeface="ＭＳ Ｐゴシック"/>
                <a:hlinkClick r:id="rId2"/>
              </a:rPr>
              <a:t>http://autonomielocali.regione.fvg.it/aall/opencms/AALL/SIAL/Fatturazione_Elettronica/</a:t>
            </a:r>
            <a:endParaRPr lang="it-IT" sz="3600" u="sng" smtClean="0"/>
          </a:p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r>
              <a:rPr lang="it-IT" altLang="ja-JP" sz="1000" smtClean="0">
                <a:cs typeface="ＭＳ Ｐゴシック"/>
              </a:rPr>
              <a:t> </a:t>
            </a:r>
            <a:endParaRPr lang="it-IT" sz="1000" smtClean="0"/>
          </a:p>
          <a:p>
            <a:pPr marL="609600" indent="-609600">
              <a:lnSpc>
                <a:spcPct val="90000"/>
              </a:lnSpc>
            </a:pPr>
            <a:r>
              <a:rPr lang="it-IT" sz="2800" smtClean="0"/>
              <a:t>Per gli enti che utilizzano il CRM regionale, la richiesta va inoltrata con le consuete modalità, tramite viceconsegnatario</a:t>
            </a:r>
          </a:p>
          <a:p>
            <a:pPr marL="609600" indent="-609600">
              <a:lnSpc>
                <a:spcPct val="90000"/>
              </a:lnSpc>
            </a:pPr>
            <a:endParaRPr lang="it-IT" sz="2800" smtClean="0"/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endParaRPr lang="it-IT" sz="2800" b="1" smtClean="0"/>
          </a:p>
          <a:p>
            <a:pPr marL="609600" indent="-609600">
              <a:lnSpc>
                <a:spcPct val="90000"/>
              </a:lnSpc>
            </a:pPr>
            <a:endParaRPr lang="it-IT" sz="2800" smtClean="0"/>
          </a:p>
          <a:p>
            <a:pPr marL="609600" indent="-609600" eaLnBrk="1" hangingPunct="1">
              <a:lnSpc>
                <a:spcPct val="90000"/>
              </a:lnSpc>
            </a:pPr>
            <a:endParaRPr lang="it-IT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7F7F7F"/>
                </a:solidFill>
              </a:rPr>
              <a:t>la rilevazione dei dati per l’attivazione di SDI-FVG</a:t>
            </a:r>
            <a:endParaRPr lang="it-IT" sz="3200" smtClean="0">
              <a:solidFill>
                <a:srgbClr val="7F7F7F"/>
              </a:solidFill>
            </a:endParaRP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/>
            <a:r>
              <a:rPr lang="it-IT" sz="2800" smtClean="0"/>
              <a:t>Per quanto riguarda i dati necessari per la configurazione di SDI-FVG, essi andranno comunicati:</a:t>
            </a:r>
            <a:r>
              <a:rPr lang="it-IT" smtClean="0"/>
              <a:t> </a:t>
            </a:r>
          </a:p>
          <a:p>
            <a:pPr marL="609600" indent="-609600" eaLnBrk="1" hangingPunct="1"/>
            <a:endParaRPr lang="it-IT" sz="1200" smtClean="0"/>
          </a:p>
          <a:p>
            <a:pPr lvl="2" eaLnBrk="1" hangingPunct="1">
              <a:buFont typeface="Wingdings" pitchFamily="2" charset="2"/>
              <a:buChar char="Ø"/>
            </a:pPr>
            <a:r>
              <a:rPr lang="it-IT" smtClean="0"/>
              <a:t>tramite le funzioni di CRM SIAL, che sono attualmente in fase di adeguamento, e che saranno disponibili entro febbraio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it-IT" smtClean="0"/>
              <a:t>tramite CRM Regione, compilando il foglio xls, che verrà inviato agli enti</a:t>
            </a:r>
          </a:p>
          <a:p>
            <a:pPr marL="609600" indent="-609600"/>
            <a:endParaRPr lang="it-IT" smtClean="0"/>
          </a:p>
          <a:p>
            <a:pPr marL="609600" indent="-609600">
              <a:buFont typeface="Arial" charset="0"/>
              <a:buNone/>
            </a:pPr>
            <a:endParaRPr lang="it-IT" b="1" smtClean="0"/>
          </a:p>
          <a:p>
            <a:pPr marL="609600" indent="-609600"/>
            <a:endParaRPr lang="it-IT" smtClean="0"/>
          </a:p>
          <a:p>
            <a:pPr marL="609600" indent="-609600" eaLnBrk="1" hangingPunct="1"/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7F7F7F"/>
                </a:solidFill>
              </a:rPr>
              <a:t>la rilevazione dei dati per l’attivazione di SDI-FVG</a:t>
            </a:r>
            <a:endParaRPr lang="it-IT" sz="3200" smtClean="0">
              <a:solidFill>
                <a:srgbClr val="7F7F7F"/>
              </a:solidFill>
            </a:endParaRP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/>
            <a:r>
              <a:rPr lang="it-IT" sz="2800" smtClean="0"/>
              <a:t>Riassunto delle informazioni che verranno richieste: </a:t>
            </a:r>
          </a:p>
          <a:p>
            <a:pPr marL="609600" indent="-609600" eaLnBrk="1" hangingPunct="1"/>
            <a:endParaRPr lang="it-IT" sz="800" smtClean="0"/>
          </a:p>
          <a:p>
            <a:pPr lvl="2" eaLnBrk="1" hangingPunct="1">
              <a:buFont typeface="Wingdings" pitchFamily="2" charset="2"/>
              <a:buChar char="Ø"/>
            </a:pPr>
            <a:r>
              <a:rPr lang="it-IT" sz="2000" smtClean="0"/>
              <a:t>Elenco degli uffici con evidenza del codice univoco per gli uffici destinatari di fatturazione elettronica censiti in IPA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it-IT" sz="2000" smtClean="0"/>
              <a:t>Elenco degli utenti per ciascun ufficio (nome, cognome, codice, fiscale, indirizzo mail, ruolo)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it-IT" sz="2000" smtClean="0"/>
              <a:t>Dati per l’attivazione della protocollazione dei lotti e delle fatture</a:t>
            </a:r>
          </a:p>
          <a:p>
            <a:pPr lvl="2" eaLnBrk="1" hangingPunct="1">
              <a:buFont typeface="Wingdings" pitchFamily="2" charset="2"/>
              <a:buNone/>
            </a:pPr>
            <a:endParaRPr lang="it-IT" sz="1000" smtClean="0"/>
          </a:p>
          <a:p>
            <a:pPr marL="609600" indent="-609600" eaLnBrk="1" hangingPunct="1">
              <a:spcBef>
                <a:spcPct val="0"/>
              </a:spcBef>
              <a:buFontTx/>
              <a:buChar char="•"/>
            </a:pPr>
            <a:r>
              <a:rPr lang="it-IT" sz="2800" smtClean="0"/>
              <a:t>Si prega cortesemente di attendere l’attivazione dei canali predisposti alla rilevazione dei dati e di non inviarli per altre vie</a:t>
            </a:r>
            <a:endParaRPr lang="it-IT" sz="2800" b="1" smtClean="0"/>
          </a:p>
          <a:p>
            <a:pPr marL="609600" indent="-609600"/>
            <a:endParaRPr lang="it-IT" sz="2800" smtClean="0"/>
          </a:p>
          <a:p>
            <a:pPr marL="609600" indent="-609600" eaLnBrk="1" hangingPunct="1"/>
            <a:endParaRPr lang="it-IT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7F7F7F"/>
                </a:solidFill>
              </a:rPr>
              <a:t>L’attivazione anticipata della ricezione delle fatture elettroniche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Arial" charset="0"/>
              <a:buNone/>
            </a:pPr>
            <a:r>
              <a:rPr lang="it-IT" altLang="ja-JP" sz="1000" smtClean="0">
                <a:cs typeface="ＭＳ Ｐゴシック"/>
              </a:rPr>
              <a:t> </a:t>
            </a:r>
            <a:endParaRPr lang="it-IT" sz="1000" smtClean="0"/>
          </a:p>
          <a:p>
            <a:pPr marL="609600" indent="-609600">
              <a:lnSpc>
                <a:spcPct val="90000"/>
              </a:lnSpc>
            </a:pPr>
            <a:r>
              <a:rPr lang="it-IT" sz="2800" smtClean="0"/>
              <a:t>Gli Enti che intendono attivare la ricezione delle fatture elettroniche prima del 31 marzo 2015 devono </a:t>
            </a:r>
            <a:r>
              <a:rPr lang="it-IT" sz="2800" b="1" smtClean="0"/>
              <a:t>aggiornare la data di avvio</a:t>
            </a:r>
            <a:r>
              <a:rPr lang="it-IT" sz="2800" smtClean="0"/>
              <a:t> del servizio nei dati degli uffici di fatturazione elettronica censiti in  IPA e </a:t>
            </a:r>
            <a:r>
              <a:rPr lang="it-IT" sz="2800" b="1" smtClean="0"/>
              <a:t>attenersi alle indicazioni</a:t>
            </a:r>
            <a:r>
              <a:rPr lang="it-IT" sz="2800" smtClean="0"/>
              <a:t> presenti sul sito </a:t>
            </a:r>
            <a:r>
              <a:rPr lang="it-IT" sz="2800" smtClean="0">
                <a:hlinkClick r:id="rId2"/>
              </a:rPr>
              <a:t>www.fatturapa.gov.it</a:t>
            </a:r>
            <a:r>
              <a:rPr lang="it-IT" sz="2800" smtClean="0"/>
              <a:t>, recuperabili seguendo il percorso:</a:t>
            </a:r>
          </a:p>
          <a:p>
            <a:pPr lvl="2">
              <a:lnSpc>
                <a:spcPct val="90000"/>
              </a:lnSpc>
              <a:buFont typeface="Arial" charset="0"/>
              <a:buNone/>
            </a:pPr>
            <a:r>
              <a:rPr lang="it-IT" sz="2800" smtClean="0"/>
              <a:t>-&gt; </a:t>
            </a:r>
            <a:r>
              <a:rPr lang="it-IT" smtClean="0"/>
              <a:t>come fare </a:t>
            </a:r>
          </a:p>
          <a:p>
            <a:pPr lvl="2">
              <a:lnSpc>
                <a:spcPct val="90000"/>
              </a:lnSpc>
              <a:buFont typeface="Arial" charset="0"/>
              <a:buNone/>
            </a:pPr>
            <a:r>
              <a:rPr lang="it-IT" smtClean="0"/>
              <a:t>	-&gt; Amministrazioni pubbliche </a:t>
            </a:r>
          </a:p>
          <a:p>
            <a:pPr lvl="2">
              <a:lnSpc>
                <a:spcPct val="90000"/>
              </a:lnSpc>
              <a:buFont typeface="Arial" charset="0"/>
              <a:buNone/>
            </a:pPr>
            <a:r>
              <a:rPr lang="it-IT" smtClean="0"/>
              <a:t>	    -&gt; utilizzo anticipato del sistema d’interscambio.</a:t>
            </a: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endParaRPr lang="it-IT" sz="2400" b="1" smtClean="0"/>
          </a:p>
          <a:p>
            <a:pPr marL="609600" indent="-609600">
              <a:lnSpc>
                <a:spcPct val="90000"/>
              </a:lnSpc>
            </a:pPr>
            <a:endParaRPr lang="it-IT" sz="2800" smtClean="0"/>
          </a:p>
          <a:p>
            <a:pPr marL="609600" indent="-609600" eaLnBrk="1" hangingPunct="1">
              <a:lnSpc>
                <a:spcPct val="90000"/>
              </a:lnSpc>
            </a:pPr>
            <a:endParaRPr lang="it-IT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7F7F7F"/>
                </a:solidFill>
              </a:rPr>
              <a:t>Approfondimenti normativi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algn="just"/>
            <a:endParaRPr lang="it-IT" sz="2400" smtClean="0"/>
          </a:p>
          <a:p>
            <a:pPr marL="609600" indent="-609600" algn="just"/>
            <a:endParaRPr lang="it-IT" sz="2400" smtClean="0"/>
          </a:p>
          <a:p>
            <a:pPr marL="609600" indent="-609600" algn="just"/>
            <a:r>
              <a:rPr lang="it-IT" sz="2400" smtClean="0"/>
              <a:t>Per tutti gli approfondimenti normativi, e per gli strumenti messi a disposizione dall’Agenzia delle Entrate per le fatture elettroniche, si ricorda il sito del Sistema di Interscambio</a:t>
            </a:r>
          </a:p>
          <a:p>
            <a:pPr marL="609600" indent="-609600" algn="just"/>
            <a:endParaRPr lang="it-IT" sz="1000" smtClean="0"/>
          </a:p>
          <a:p>
            <a:pPr marL="609600" indent="-609600" algn="ctr">
              <a:buFont typeface="Arial" charset="0"/>
              <a:buNone/>
            </a:pPr>
            <a:r>
              <a:rPr lang="it-IT" sz="2800" smtClean="0"/>
              <a:t> </a:t>
            </a:r>
            <a:r>
              <a:rPr lang="it-IT" sz="2800" smtClean="0">
                <a:hlinkClick r:id="rId2"/>
              </a:rPr>
              <a:t>www.fatturapa.gov.it</a:t>
            </a:r>
            <a:r>
              <a:rPr lang="it-IT" smtClean="0"/>
              <a:t> </a:t>
            </a:r>
            <a:endParaRPr lang="it-IT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95288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7F7F7F"/>
                </a:solidFill>
              </a:rPr>
              <a:t>Sintesi normativa: il codice univoco ufficio IPA </a:t>
            </a:r>
          </a:p>
        </p:txBody>
      </p:sp>
      <p:sp>
        <p:nvSpPr>
          <p:cNvPr id="14338" name="Rectangle 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288" y="14128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sz="2400" smtClean="0"/>
          </a:p>
          <a:p>
            <a:pPr eaLnBrk="1" hangingPunct="1"/>
            <a:r>
              <a:rPr lang="it-IT" sz="2400" smtClean="0"/>
              <a:t>N.B.: per ciascuna Amministrazione è già stato reso disponibile in IPA un Ufficio di fatturazione “centrale”, denominato “Uff_eFatturaPA” (Rif. </a:t>
            </a:r>
            <a:r>
              <a:rPr lang="it-IT" sz="2400" i="1" smtClean="0">
                <a:hlinkClick r:id="rId2"/>
              </a:rPr>
              <a:t>Circolare interpretativa del Ministero dell’Economia e Finanze numero 1 del 31 marzo 2014</a:t>
            </a:r>
            <a:r>
              <a:rPr lang="it-IT" sz="2400" smtClean="0"/>
              <a:t>)</a:t>
            </a: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7F7F7F"/>
                </a:solidFill>
              </a:rPr>
              <a:t>Il software SDI-FVG – come comunicare</a:t>
            </a:r>
            <a:endParaRPr lang="it-IT" sz="3200" smtClean="0">
              <a:solidFill>
                <a:srgbClr val="7F7F7F"/>
              </a:solidFill>
            </a:endParaRP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algn="just"/>
            <a:endParaRPr lang="it-IT" sz="2400" smtClean="0"/>
          </a:p>
          <a:p>
            <a:pPr marL="609600" indent="-609600" algn="just"/>
            <a:endParaRPr lang="it-IT" sz="2800" smtClean="0"/>
          </a:p>
          <a:p>
            <a:pPr marL="609600" indent="-609600" algn="just"/>
            <a:r>
              <a:rPr lang="it-IT" sz="2800" smtClean="0"/>
              <a:t>Per informazioni e chiarimenti è a disposizione degli enti  la casella di posta dedicata</a:t>
            </a:r>
          </a:p>
          <a:p>
            <a:pPr marL="609600" indent="-609600" algn="just"/>
            <a:endParaRPr lang="it-IT" sz="2800" smtClean="0"/>
          </a:p>
          <a:p>
            <a:pPr marL="609600" indent="-609600" algn="ctr">
              <a:buFont typeface="Arial" charset="0"/>
              <a:buNone/>
            </a:pPr>
            <a:r>
              <a:rPr lang="it-IT" sz="2400" smtClean="0"/>
              <a:t>  </a:t>
            </a:r>
            <a:r>
              <a:rPr lang="it-IT" sz="2800" smtClean="0">
                <a:hlinkClick r:id="rId2"/>
              </a:rPr>
              <a:t>fattura.elettronica@insiel.it</a:t>
            </a:r>
            <a:endParaRPr lang="it-IT" sz="2800" smtClean="0"/>
          </a:p>
          <a:p>
            <a:pPr marL="609600" indent="-609600" algn="ctr">
              <a:buFont typeface="Arial" charset="0"/>
              <a:buNone/>
            </a:pPr>
            <a:endParaRPr lang="it-IT" sz="2800" smtClean="0"/>
          </a:p>
          <a:p>
            <a:pPr marL="609600" indent="-609600"/>
            <a:endParaRPr lang="it-IT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7F7F7F"/>
                </a:solidFill>
              </a:rPr>
              <a:t>Il software SDI-FVG</a:t>
            </a:r>
            <a:endParaRPr lang="it-IT" sz="3200" smtClean="0">
              <a:solidFill>
                <a:srgbClr val="7F7F7F"/>
              </a:solidFill>
            </a:endParaRP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1969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 algn="just"/>
            <a:endParaRPr lang="it-IT" sz="2400" smtClean="0"/>
          </a:p>
          <a:p>
            <a:pPr marL="609600" indent="-609600" algn="just"/>
            <a:endParaRPr lang="it-IT" sz="2800" smtClean="0"/>
          </a:p>
          <a:p>
            <a:pPr marL="609600" indent="-609600">
              <a:buFont typeface="Arial" charset="0"/>
              <a:buNone/>
            </a:pPr>
            <a:endParaRPr lang="it-IT" sz="2800" smtClean="0"/>
          </a:p>
          <a:p>
            <a:pPr marL="609600" indent="-609600" algn="ctr">
              <a:buFont typeface="Arial" charset="0"/>
              <a:buNone/>
            </a:pPr>
            <a:r>
              <a:rPr lang="it-IT" sz="4000" smtClean="0"/>
              <a:t>Grazie per l’attenzione</a:t>
            </a:r>
            <a:r>
              <a:rPr lang="it-IT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95288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7F7F7F"/>
                </a:solidFill>
              </a:rPr>
              <a:t>Sintesi normativa: cosa devono fare le PA </a:t>
            </a:r>
          </a:p>
        </p:txBody>
      </p:sp>
      <p:sp>
        <p:nvSpPr>
          <p:cNvPr id="15362" name="Rectangle 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11188" y="1412875"/>
            <a:ext cx="80137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it-IT" sz="2200" smtClean="0"/>
              <a:t>Le Pubbliche Amministrazioni, destinatarie di fattura elettronica, sono tenute a: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it-IT" sz="1000" smtClean="0"/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it-IT" sz="2000" smtClean="0"/>
              <a:t>attivare il servizio di fatturazione elettronica per tutti gli uffici destinatari di fattura nell’Indice delle pubbliche amministrazioni (IPA)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it-IT" sz="2000" smtClean="0"/>
              <a:t>comunicare ai fornitori i codici identificativi degli uffici destinatari di fatturazione elettronica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it-IT" sz="2000" smtClean="0"/>
              <a:t>ricevere le fatture elettroniche provenienti dallo SdI</a:t>
            </a:r>
            <a:endParaRPr lang="it-IT" sz="1800" smtClean="0"/>
          </a:p>
          <a:p>
            <a:pPr>
              <a:lnSpc>
                <a:spcPct val="80000"/>
              </a:lnSpc>
            </a:pPr>
            <a:endParaRPr lang="it-IT" sz="20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it-IT" sz="2200" smtClean="0"/>
              <a:t>Possono inviare allo SDI la notifica di accettazione o rifiuto della fattura entro 15 giorni dalla data di ricezione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it-IT" sz="20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it-IT" sz="2200" smtClean="0"/>
              <a:t>Devono conservare le fatture elettroniche secondo le modalità previste dalla normativa vigente (Decreto del 17 giugno 2014 - Min. Economia e Finanze)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95288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7F7F7F"/>
                </a:solidFill>
              </a:rPr>
              <a:t>Il ruolo della Regione Friuli Venezia Giulia </a:t>
            </a:r>
          </a:p>
        </p:txBody>
      </p:sp>
      <p:sp>
        <p:nvSpPr>
          <p:cNvPr id="16386" name="Rectangle 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288" y="14128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it-IT" smtClean="0"/>
          </a:p>
          <a:p>
            <a:pPr algn="ctr" eaLnBrk="1" hangingPunct="1">
              <a:buFont typeface="Arial" charset="0"/>
              <a:buNone/>
            </a:pPr>
            <a:endParaRPr lang="it-IT" smtClean="0"/>
          </a:p>
          <a:p>
            <a:pPr algn="ctr" eaLnBrk="1" hangingPunct="1">
              <a:buFont typeface="Arial" charset="0"/>
              <a:buNone/>
            </a:pPr>
            <a:r>
              <a:rPr lang="it-IT" sz="4000" smtClean="0"/>
              <a:t>Il ruolo di HUB della</a:t>
            </a:r>
          </a:p>
          <a:p>
            <a:pPr algn="ctr" eaLnBrk="1" hangingPunct="1">
              <a:buFont typeface="Arial" charset="0"/>
              <a:buNone/>
            </a:pPr>
            <a:r>
              <a:rPr lang="it-IT" sz="4000" smtClean="0"/>
              <a:t> Regione Friuli Venezia Giulia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95288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7F7F7F"/>
                </a:solidFill>
              </a:rPr>
              <a:t>Il ruolo della Regione Friuli Venezia Giulia </a:t>
            </a:r>
          </a:p>
        </p:txBody>
      </p:sp>
      <p:sp>
        <p:nvSpPr>
          <p:cNvPr id="17410" name="Rectangle 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288" y="14128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/>
              <a:t>la Regione si propone come </a:t>
            </a:r>
            <a:r>
              <a:rPr lang="it-IT" sz="2400" b="1" smtClean="0"/>
              <a:t>HUB</a:t>
            </a:r>
            <a:r>
              <a:rPr lang="it-IT" sz="2400" smtClean="0"/>
              <a:t> per il colloquio con il SdI e per i servizi connessi con la fattura elettronica per le Aziende Sanitarie ed Ospedaliere e per tutti gli enti del territorio (citati nella lr 9/2011 art 4)</a:t>
            </a:r>
          </a:p>
          <a:p>
            <a:pPr eaLnBrk="1" hangingPunct="1"/>
            <a:endParaRPr lang="it-IT" sz="2400" smtClean="0"/>
          </a:p>
          <a:p>
            <a:pPr eaLnBrk="1" hangingPunct="1"/>
            <a:r>
              <a:rPr lang="it-IT" sz="2400" smtClean="0"/>
              <a:t>in sostanza fungerà da </a:t>
            </a:r>
            <a:r>
              <a:rPr lang="it-IT" sz="2400" b="1" smtClean="0"/>
              <a:t>intermediario</a:t>
            </a:r>
            <a:r>
              <a:rPr lang="it-IT" sz="2400" smtClean="0"/>
              <a:t> per la trasmissione e la ricezione delle fatture elettroniche e delle ricevute e per i servizi di </a:t>
            </a:r>
            <a:r>
              <a:rPr lang="it-IT" sz="2400" b="1" smtClean="0"/>
              <a:t>conservazione sostitutiva</a:t>
            </a:r>
            <a:r>
              <a:rPr lang="it-IT" sz="2400" smtClean="0"/>
              <a:t> a norma.</a:t>
            </a:r>
          </a:p>
          <a:p>
            <a:pPr eaLnBrk="1" hangingPunct="1"/>
            <a:endParaRPr lang="it-IT" sz="2400" smtClean="0"/>
          </a:p>
          <a:p>
            <a:pPr eaLnBrk="1" hangingPunct="1"/>
            <a:r>
              <a:rPr lang="it-IT" sz="2400" smtClean="0"/>
              <a:t>ha incaricato Insiel di predisporre la soluzione tecnica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3"/>
          <p:cNvSpPr>
            <a:spLocks noGrp="1"/>
          </p:cNvSpPr>
          <p:nvPr>
            <p:ph type="title" idx="4294967295"/>
          </p:nvPr>
        </p:nvSpPr>
        <p:spPr bwMode="auto">
          <a:xfrm>
            <a:off x="395288" y="476250"/>
            <a:ext cx="82296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7F7F7F"/>
                </a:solidFill>
              </a:rPr>
              <a:t>Il ruolo del SdI e della Regione Friuli Venezia Giulia </a:t>
            </a:r>
          </a:p>
        </p:txBody>
      </p:sp>
      <p:sp>
        <p:nvSpPr>
          <p:cNvPr id="18434" name="Rectangle 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288" y="1412875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400" smtClean="0"/>
              <a:t>Funzioni di SdI (fonte </a:t>
            </a:r>
            <a:r>
              <a:rPr lang="it-IT" sz="2400" smtClean="0">
                <a:hlinkClick r:id="rId2"/>
              </a:rPr>
              <a:t>http://www.fatturapa.gov.it</a:t>
            </a:r>
            <a:r>
              <a:rPr lang="it-IT" sz="2400" smtClean="0"/>
              <a:t> )</a:t>
            </a:r>
          </a:p>
        </p:txBody>
      </p:sp>
      <p:pic>
        <p:nvPicPr>
          <p:cNvPr id="18435" name="Picture 4" descr="process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2060575"/>
            <a:ext cx="6340475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4067175" y="3716338"/>
            <a:ext cx="631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/>
              <a:t>SdI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monto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77c1815-fab9-43a9-9886-0300124762ff">KZVTDYMUPZEQ-33-12727</_dlc_DocId>
    <_dlc_DocIdUrl xmlns="077c1815-fab9-43a9-9886-0300124762ff">
      <Url>http://spdocs.regione.fvg.it/dc/DCFPALCR/Home/SIEG/_layouts/DocIdRedir.aspx?ID=KZVTDYMUPZEQ-33-12727</Url>
      <Description>KZVTDYMUPZEQ-33-12727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9EB06C292978845AC55D3D0D7F8A23E" ma:contentTypeVersion="1" ma:contentTypeDescription="Creare un nuovo documento." ma:contentTypeScope="" ma:versionID="0c2d513e8cca166a899da57ea7325101">
  <xsd:schema xmlns:xsd="http://www.w3.org/2001/XMLSchema" xmlns:xs="http://www.w3.org/2001/XMLSchema" xmlns:p="http://schemas.microsoft.com/office/2006/metadata/properties" xmlns:ns2="077c1815-fab9-43a9-9886-0300124762ff" targetNamespace="http://schemas.microsoft.com/office/2006/metadata/properties" ma:root="true" ma:fieldsID="eebd2131cc14b92f1c05b95fef07a929" ns2:_="">
    <xsd:import namespace="077c1815-fab9-43a9-9886-0300124762f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7c1815-fab9-43a9-9886-0300124762f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e ID documento" ma:description="Valore dell'ID documento assegnato all'elemento." ma:internalName="_dlc_DocId" ma:readOnly="true">
      <xsd:simpleType>
        <xsd:restriction base="dms:Text"/>
      </xsd:simpleType>
    </xsd:element>
    <xsd:element name="_dlc_DocIdUrl" ma:index="9" nillable="true" ma:displayName="ID documento" ma:description="Collegamento permanente al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6CF747-6BD4-4180-B7CC-C36F630972D3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077c1815-fab9-43a9-9886-0300124762ff"/>
  </ds:schemaRefs>
</ds:datastoreItem>
</file>

<file path=customXml/itemProps2.xml><?xml version="1.0" encoding="utf-8"?>
<ds:datastoreItem xmlns:ds="http://schemas.openxmlformats.org/officeDocument/2006/customXml" ds:itemID="{D55D4E56-7FD5-4B97-A159-D470566557D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20ED9DF-77CA-42B1-90EC-E96E5EA90F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7c1815-fab9-43a9-9886-0300124762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3410800-F16F-4972-81FB-FE67A3AEA1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1307</TotalTime>
  <Words>2852</Words>
  <Application>Microsoft Office PowerPoint</Application>
  <PresentationFormat>Presentazione su schermo (4:3)</PresentationFormat>
  <Paragraphs>370</Paragraphs>
  <Slides>51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51</vt:i4>
      </vt:variant>
    </vt:vector>
  </HeadingPairs>
  <TitlesOfParts>
    <vt:vector size="55" baseType="lpstr">
      <vt:lpstr>Tramonto</vt:lpstr>
      <vt:lpstr>Personalizza struttura</vt:lpstr>
      <vt:lpstr>Documento</vt:lpstr>
      <vt:lpstr>Acrobat Document</vt:lpstr>
      <vt:lpstr>Presentazione standard di PowerPoint</vt:lpstr>
      <vt:lpstr>Introduzione </vt:lpstr>
      <vt:lpstr>Sintesi normativa </vt:lpstr>
      <vt:lpstr>Sintesi normativa: il codice univoco ufficio IPA </vt:lpstr>
      <vt:lpstr>Sintesi normativa: il codice univoco ufficio IPA </vt:lpstr>
      <vt:lpstr>Sintesi normativa: cosa devono fare le PA </vt:lpstr>
      <vt:lpstr>Il ruolo della Regione Friuli Venezia Giulia </vt:lpstr>
      <vt:lpstr>Il ruolo della Regione Friuli Venezia Giulia </vt:lpstr>
      <vt:lpstr>Il ruolo del SdI e della Regione Friuli Venezia Giulia </vt:lpstr>
      <vt:lpstr>Il ruolo del SdI e della Regione Friuli Venezia Giulia </vt:lpstr>
      <vt:lpstr>Conservazione a norma delle fatture: cosa devono fare gli Enti</vt:lpstr>
      <vt:lpstr>Conservazione a norma delle fatture: cosa devono fare gli Enti</vt:lpstr>
      <vt:lpstr>Il software SDI-FVG per la ricezione delle fatture elettroniche</vt:lpstr>
      <vt:lpstr>Il software SDI-FVG per la ricezione delle fatture elettroniche</vt:lpstr>
      <vt:lpstr>Il software SDI-FVG per la ricezione delle fatture elettroniche</vt:lpstr>
      <vt:lpstr>Il software SDI-FVG per la ricezione delle fatture elettroniche</vt:lpstr>
      <vt:lpstr>Il software SDI-FVG per la ricezione delle fatture elettroniche</vt:lpstr>
      <vt:lpstr>Il software SDI-FVG per la ricezione delle fatture elettroniche</vt:lpstr>
      <vt:lpstr>Il software SDI-FVG per la ricezione delle fatture elettroniche</vt:lpstr>
      <vt:lpstr>Il software SDI-FVG per la ricezione delle fatture elettroniche</vt:lpstr>
      <vt:lpstr>Il software SDI-FVG per la ricezione delle fatture elettroniche</vt:lpstr>
      <vt:lpstr>Visualizzazione fatture</vt:lpstr>
      <vt:lpstr>Il software SDI-FVG per la ricezione delle fatture elettroniche</vt:lpstr>
      <vt:lpstr>Il software SDI-FVG per la ricezione delle fatture elettroniche</vt:lpstr>
      <vt:lpstr>Il software SDI-FVG per la ricezione delle fatture elettroniche</vt:lpstr>
      <vt:lpstr>Il software SDI-FVG per la ricezione delle fatture elettroniche</vt:lpstr>
      <vt:lpstr>Il software SDI-FVG per la ricezione delle fatture elettroniche</vt:lpstr>
      <vt:lpstr>Il software SDI-FVG per la ricezione delle fatture elettroniche</vt:lpstr>
      <vt:lpstr>Il software SDI-FVG per la ricezione delle fatture elettroniche</vt:lpstr>
      <vt:lpstr>Il software SDI-FVG per la ricezione delle fatture elettroniche</vt:lpstr>
      <vt:lpstr>Il software SDI-FVG per la ricezione delle fatture elettroniche</vt:lpstr>
      <vt:lpstr>Rappresentazione del flusso dei messaggi previsti dal DM 3.4.2013</vt:lpstr>
      <vt:lpstr>Il software SDI-FVG per la ricezione delle fatture elettroniche</vt:lpstr>
      <vt:lpstr>Il software SDI-FVG per la ricezione delle fatture elettroniche</vt:lpstr>
      <vt:lpstr>Il software SDI-FVG per la ricezione delle fatture elettroniche</vt:lpstr>
      <vt:lpstr>Il software SDI-FVG per la ricezione delle fatture elettroniche</vt:lpstr>
      <vt:lpstr>Il software SDI-FVG per la ricezione delle fatture elettroniche</vt:lpstr>
      <vt:lpstr>Il software SDI-FVG per la ricezione delle fatture elettroniche</vt:lpstr>
      <vt:lpstr>Il software SDI-FVG per l’emissione delle fatture elettroniche</vt:lpstr>
      <vt:lpstr>Il software SDI-FVG per l’emissione delle fatture elettroniche</vt:lpstr>
      <vt:lpstr>Il software SDI-FVG per l’emissione delle fatture elettroniche</vt:lpstr>
      <vt:lpstr>Il software SDI-FVG per l’emissione delle fatture elettroniche</vt:lpstr>
      <vt:lpstr>Il software SDI-FVG per l’emissione delle fatture elettroniche</vt:lpstr>
      <vt:lpstr>la rilevazione dei dati per l’attivazione di SDI-FVG</vt:lpstr>
      <vt:lpstr>la rilevazione dei dati per l’attivazione di SDI-FVG</vt:lpstr>
      <vt:lpstr>la rilevazione dei dati per l’attivazione di SDI-FVG</vt:lpstr>
      <vt:lpstr>la rilevazione dei dati per l’attivazione di SDI-FVG</vt:lpstr>
      <vt:lpstr>L’attivazione anticipata della ricezione delle fatture elettroniche</vt:lpstr>
      <vt:lpstr>Approfondimenti normativi</vt:lpstr>
      <vt:lpstr>Il software SDI-FVG – come comunicare</vt:lpstr>
      <vt:lpstr>Il software SDI-FVG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Snidersich Stefano</dc:creator>
  <cp:lastModifiedBy>Utente</cp:lastModifiedBy>
  <cp:revision>268</cp:revision>
  <cp:lastPrinted>2014-03-13T16:13:25Z</cp:lastPrinted>
  <dcterms:created xsi:type="dcterms:W3CDTF">2014-03-07T14:27:09Z</dcterms:created>
  <dcterms:modified xsi:type="dcterms:W3CDTF">2016-04-26T15:34:21Z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57c8e48f-f0ec-4abd-a59c-3e1b3f0f615d</vt:lpwstr>
  </property>
  <property fmtid="{D5CDD505-2E9C-101B-9397-08002B2CF9AE}" pid="3" name="ContentTypeId">
    <vt:lpwstr>0x01010069EB06C292978845AC55D3D0D7F8A23E</vt:lpwstr>
  </property>
</Properties>
</file>